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2"/>
  </p:notesMasterIdLst>
  <p:handoutMasterIdLst>
    <p:handoutMasterId r:id="rId23"/>
  </p:handoutMasterIdLst>
  <p:sldIdLst>
    <p:sldId id="305" r:id="rId2"/>
    <p:sldId id="304" r:id="rId3"/>
    <p:sldId id="307" r:id="rId4"/>
    <p:sldId id="322" r:id="rId5"/>
    <p:sldId id="323" r:id="rId6"/>
    <p:sldId id="306" r:id="rId7"/>
    <p:sldId id="330" r:id="rId8"/>
    <p:sldId id="309" r:id="rId9"/>
    <p:sldId id="324" r:id="rId10"/>
    <p:sldId id="319" r:id="rId11"/>
    <p:sldId id="317" r:id="rId12"/>
    <p:sldId id="311" r:id="rId13"/>
    <p:sldId id="318" r:id="rId14"/>
    <p:sldId id="321" r:id="rId15"/>
    <p:sldId id="320" r:id="rId16"/>
    <p:sldId id="310" r:id="rId17"/>
    <p:sldId id="328" r:id="rId18"/>
    <p:sldId id="326" r:id="rId19"/>
    <p:sldId id="329" r:id="rId20"/>
    <p:sldId id="325" r:id="rId21"/>
  </p:sldIdLst>
  <p:sldSz cx="9144000" cy="6858000" type="screen4x3"/>
  <p:notesSz cx="6797675" cy="9928225"/>
  <p:defaultTextStyle>
    <a:defPPr>
      <a:defRPr lang="ja-JP"/>
    </a:defPPr>
    <a:lvl1pPr algn="l" rtl="0" fontAlgn="base">
      <a:spcBef>
        <a:spcPct val="0"/>
      </a:spcBef>
      <a:spcAft>
        <a:spcPct val="0"/>
      </a:spcAft>
      <a:defRPr kumimoji="1" sz="4400" kern="1200">
        <a:solidFill>
          <a:schemeClr val="bg1"/>
        </a:solidFill>
        <a:latin typeface="Arial" charset="0"/>
        <a:ea typeface="ＭＳ Ｐゴシック" pitchFamily="50" charset="-128"/>
        <a:cs typeface="+mn-cs"/>
      </a:defRPr>
    </a:lvl1pPr>
    <a:lvl2pPr marL="457200" algn="l" rtl="0" fontAlgn="base">
      <a:spcBef>
        <a:spcPct val="0"/>
      </a:spcBef>
      <a:spcAft>
        <a:spcPct val="0"/>
      </a:spcAft>
      <a:defRPr kumimoji="1" sz="4400" kern="1200">
        <a:solidFill>
          <a:schemeClr val="bg1"/>
        </a:solidFill>
        <a:latin typeface="Arial" charset="0"/>
        <a:ea typeface="ＭＳ Ｐゴシック" pitchFamily="50" charset="-128"/>
        <a:cs typeface="+mn-cs"/>
      </a:defRPr>
    </a:lvl2pPr>
    <a:lvl3pPr marL="914400" algn="l" rtl="0" fontAlgn="base">
      <a:spcBef>
        <a:spcPct val="0"/>
      </a:spcBef>
      <a:spcAft>
        <a:spcPct val="0"/>
      </a:spcAft>
      <a:defRPr kumimoji="1" sz="4400" kern="1200">
        <a:solidFill>
          <a:schemeClr val="bg1"/>
        </a:solidFill>
        <a:latin typeface="Arial" charset="0"/>
        <a:ea typeface="ＭＳ Ｐゴシック" pitchFamily="50" charset="-128"/>
        <a:cs typeface="+mn-cs"/>
      </a:defRPr>
    </a:lvl3pPr>
    <a:lvl4pPr marL="1371600" algn="l" rtl="0" fontAlgn="base">
      <a:spcBef>
        <a:spcPct val="0"/>
      </a:spcBef>
      <a:spcAft>
        <a:spcPct val="0"/>
      </a:spcAft>
      <a:defRPr kumimoji="1" sz="4400" kern="1200">
        <a:solidFill>
          <a:schemeClr val="bg1"/>
        </a:solidFill>
        <a:latin typeface="Arial" charset="0"/>
        <a:ea typeface="ＭＳ Ｐゴシック" pitchFamily="50" charset="-128"/>
        <a:cs typeface="+mn-cs"/>
      </a:defRPr>
    </a:lvl4pPr>
    <a:lvl5pPr marL="1828800" algn="l" rtl="0" fontAlgn="base">
      <a:spcBef>
        <a:spcPct val="0"/>
      </a:spcBef>
      <a:spcAft>
        <a:spcPct val="0"/>
      </a:spcAft>
      <a:defRPr kumimoji="1" sz="4400" kern="1200">
        <a:solidFill>
          <a:schemeClr val="bg1"/>
        </a:solidFill>
        <a:latin typeface="Arial" charset="0"/>
        <a:ea typeface="ＭＳ Ｐゴシック" pitchFamily="50" charset="-128"/>
        <a:cs typeface="+mn-cs"/>
      </a:defRPr>
    </a:lvl5pPr>
    <a:lvl6pPr marL="2286000" algn="l" defTabSz="914400" rtl="0" eaLnBrk="1" latinLnBrk="0" hangingPunct="1">
      <a:defRPr kumimoji="1" sz="4400" kern="1200">
        <a:solidFill>
          <a:schemeClr val="bg1"/>
        </a:solidFill>
        <a:latin typeface="Arial" charset="0"/>
        <a:ea typeface="ＭＳ Ｐゴシック" pitchFamily="50" charset="-128"/>
        <a:cs typeface="+mn-cs"/>
      </a:defRPr>
    </a:lvl6pPr>
    <a:lvl7pPr marL="2743200" algn="l" defTabSz="914400" rtl="0" eaLnBrk="1" latinLnBrk="0" hangingPunct="1">
      <a:defRPr kumimoji="1" sz="4400" kern="1200">
        <a:solidFill>
          <a:schemeClr val="bg1"/>
        </a:solidFill>
        <a:latin typeface="Arial" charset="0"/>
        <a:ea typeface="ＭＳ Ｐゴシック" pitchFamily="50" charset="-128"/>
        <a:cs typeface="+mn-cs"/>
      </a:defRPr>
    </a:lvl7pPr>
    <a:lvl8pPr marL="3200400" algn="l" defTabSz="914400" rtl="0" eaLnBrk="1" latinLnBrk="0" hangingPunct="1">
      <a:defRPr kumimoji="1" sz="4400" kern="1200">
        <a:solidFill>
          <a:schemeClr val="bg1"/>
        </a:solidFill>
        <a:latin typeface="Arial" charset="0"/>
        <a:ea typeface="ＭＳ Ｐゴシック" pitchFamily="50" charset="-128"/>
        <a:cs typeface="+mn-cs"/>
      </a:defRPr>
    </a:lvl8pPr>
    <a:lvl9pPr marL="3657600" algn="l" defTabSz="914400" rtl="0" eaLnBrk="1" latinLnBrk="0" hangingPunct="1">
      <a:defRPr kumimoji="1" sz="4400" kern="1200">
        <a:solidFill>
          <a:schemeClr val="bg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5" autoAdjust="0"/>
  </p:normalViewPr>
  <p:slideViewPr>
    <p:cSldViewPr>
      <p:cViewPr varScale="1">
        <p:scale>
          <a:sx n="102" d="100"/>
          <a:sy n="102" d="100"/>
        </p:scale>
        <p:origin x="-2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tx1">
                <a:lumMod val="95000"/>
              </a:schemeClr>
            </a:solidFill>
          </c:spPr>
          <c:invertIfNegative val="0"/>
          <c:cat>
            <c:strRef>
              <c:f>Sheet1!$A$2:$A$7</c:f>
              <c:strCache>
                <c:ptCount val="6"/>
                <c:pt idx="0">
                  <c:v>開設</c:v>
                </c:pt>
                <c:pt idx="1">
                  <c:v>閉鎖繰上</c:v>
                </c:pt>
                <c:pt idx="2">
                  <c:v>1時間</c:v>
                </c:pt>
                <c:pt idx="3">
                  <c:v>2時間</c:v>
                </c:pt>
                <c:pt idx="4">
                  <c:v>3時間</c:v>
                </c:pt>
                <c:pt idx="5">
                  <c:v>4時間</c:v>
                </c:pt>
              </c:strCache>
            </c:strRef>
          </c:cat>
          <c:val>
            <c:numRef>
              <c:f>Sheet1!$B$2:$B$7</c:f>
              <c:numCache>
                <c:formatCode>General</c:formatCode>
                <c:ptCount val="6"/>
                <c:pt idx="0">
                  <c:v>2.1</c:v>
                </c:pt>
                <c:pt idx="1">
                  <c:v>48.6</c:v>
                </c:pt>
                <c:pt idx="2">
                  <c:v>26.2</c:v>
                </c:pt>
                <c:pt idx="3">
                  <c:v>31.7</c:v>
                </c:pt>
                <c:pt idx="4">
                  <c:v>6.5</c:v>
                </c:pt>
                <c:pt idx="5">
                  <c:v>5.2</c:v>
                </c:pt>
              </c:numCache>
            </c:numRef>
          </c:val>
        </c:ser>
        <c:dLbls>
          <c:showLegendKey val="0"/>
          <c:showVal val="0"/>
          <c:showCatName val="0"/>
          <c:showSerName val="0"/>
          <c:showPercent val="0"/>
          <c:showBubbleSize val="0"/>
        </c:dLbls>
        <c:gapWidth val="150"/>
        <c:axId val="40889344"/>
        <c:axId val="21541632"/>
      </c:barChart>
      <c:catAx>
        <c:axId val="40889344"/>
        <c:scaling>
          <c:orientation val="minMax"/>
        </c:scaling>
        <c:delete val="0"/>
        <c:axPos val="b"/>
        <c:numFmt formatCode="General" sourceLinked="0"/>
        <c:majorTickMark val="out"/>
        <c:minorTickMark val="none"/>
        <c:tickLblPos val="nextTo"/>
        <c:crossAx val="21541632"/>
        <c:crosses val="autoZero"/>
        <c:auto val="1"/>
        <c:lblAlgn val="ctr"/>
        <c:lblOffset val="100"/>
        <c:noMultiLvlLbl val="0"/>
      </c:catAx>
      <c:valAx>
        <c:axId val="21541632"/>
        <c:scaling>
          <c:orientation val="minMax"/>
          <c:max val="50"/>
        </c:scaling>
        <c:delete val="0"/>
        <c:axPos val="l"/>
        <c:numFmt formatCode="General" sourceLinked="1"/>
        <c:majorTickMark val="out"/>
        <c:minorTickMark val="none"/>
        <c:tickLblPos val="nextTo"/>
        <c:crossAx val="40889344"/>
        <c:crosses val="autoZero"/>
        <c:crossBetween val="between"/>
        <c:majorUnit val="10"/>
      </c:valAx>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20168659473121"/>
          <c:y val="3.9438899522598839E-2"/>
          <c:w val="0.86810695538057747"/>
          <c:h val="0.76168806505930342"/>
        </c:manualLayout>
      </c:layout>
      <c:barChart>
        <c:barDir val="col"/>
        <c:grouping val="clustered"/>
        <c:varyColors val="0"/>
        <c:ser>
          <c:idx val="0"/>
          <c:order val="0"/>
          <c:tx>
            <c:strRef>
              <c:f>Sheet1!$B$1</c:f>
              <c:strCache>
                <c:ptCount val="1"/>
                <c:pt idx="0">
                  <c:v>系列 1</c:v>
                </c:pt>
              </c:strCache>
            </c:strRef>
          </c:tx>
          <c:spPr>
            <a:solidFill>
              <a:schemeClr val="tx1"/>
            </a:solidFill>
          </c:spPr>
          <c:invertIfNegative val="0"/>
          <c:cat>
            <c:numRef>
              <c:f>Sheet1!$A$2:$A$12</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Sheet1!$B$2:$B$12</c:f>
              <c:numCache>
                <c:formatCode>General</c:formatCode>
                <c:ptCount val="11"/>
                <c:pt idx="0">
                  <c:v>58.6</c:v>
                </c:pt>
                <c:pt idx="1">
                  <c:v>3</c:v>
                </c:pt>
                <c:pt idx="2">
                  <c:v>2.6</c:v>
                </c:pt>
                <c:pt idx="3">
                  <c:v>1.4</c:v>
                </c:pt>
                <c:pt idx="4">
                  <c:v>1</c:v>
                </c:pt>
                <c:pt idx="5">
                  <c:v>1.2</c:v>
                </c:pt>
                <c:pt idx="6">
                  <c:v>1.3</c:v>
                </c:pt>
                <c:pt idx="7">
                  <c:v>0.7</c:v>
                </c:pt>
                <c:pt idx="8">
                  <c:v>1</c:v>
                </c:pt>
                <c:pt idx="9">
                  <c:v>0.5</c:v>
                </c:pt>
                <c:pt idx="10">
                  <c:v>28.7</c:v>
                </c:pt>
              </c:numCache>
            </c:numRef>
          </c:val>
        </c:ser>
        <c:dLbls>
          <c:showLegendKey val="0"/>
          <c:showVal val="0"/>
          <c:showCatName val="0"/>
          <c:showSerName val="0"/>
          <c:showPercent val="0"/>
          <c:showBubbleSize val="0"/>
        </c:dLbls>
        <c:gapWidth val="150"/>
        <c:axId val="21842944"/>
        <c:axId val="21845120"/>
      </c:barChart>
      <c:catAx>
        <c:axId val="21842944"/>
        <c:scaling>
          <c:orientation val="minMax"/>
        </c:scaling>
        <c:delete val="0"/>
        <c:axPos val="b"/>
        <c:title>
          <c:tx>
            <c:rich>
              <a:bodyPr/>
              <a:lstStyle/>
              <a:p>
                <a:pPr>
                  <a:defRPr/>
                </a:pPr>
                <a:r>
                  <a:rPr lang="ja-JP" altLang="en-US" dirty="0" smtClean="0"/>
                  <a:t>投票時間を変更した投票所の割合（％）</a:t>
                </a:r>
                <a:endParaRPr lang="ja-JP" altLang="en-US" dirty="0"/>
              </a:p>
            </c:rich>
          </c:tx>
          <c:layout/>
          <c:overlay val="0"/>
        </c:title>
        <c:numFmt formatCode="General" sourceLinked="1"/>
        <c:majorTickMark val="out"/>
        <c:minorTickMark val="none"/>
        <c:tickLblPos val="nextTo"/>
        <c:crossAx val="21845120"/>
        <c:crosses val="autoZero"/>
        <c:auto val="1"/>
        <c:lblAlgn val="ctr"/>
        <c:lblOffset val="100"/>
        <c:noMultiLvlLbl val="0"/>
      </c:catAx>
      <c:valAx>
        <c:axId val="21845120"/>
        <c:scaling>
          <c:orientation val="minMax"/>
          <c:max val="60"/>
          <c:min val="0"/>
        </c:scaling>
        <c:delete val="0"/>
        <c:axPos val="l"/>
        <c:majorGridlines>
          <c:spPr>
            <a:ln>
              <a:noFill/>
            </a:ln>
          </c:spPr>
        </c:majorGridlines>
        <c:title>
          <c:tx>
            <c:rich>
              <a:bodyPr rot="0" vert="wordArtVertRtl"/>
              <a:lstStyle/>
              <a:p>
                <a:pPr>
                  <a:defRPr/>
                </a:pPr>
                <a:r>
                  <a:rPr lang="ja-JP" altLang="en-US" dirty="0" smtClean="0"/>
                  <a:t>市区町村の割合（％）</a:t>
                </a:r>
                <a:endParaRPr lang="ja-JP" altLang="en-US" dirty="0"/>
              </a:p>
            </c:rich>
          </c:tx>
          <c:layout/>
          <c:overlay val="0"/>
        </c:title>
        <c:numFmt formatCode="General" sourceLinked="1"/>
        <c:majorTickMark val="out"/>
        <c:minorTickMark val="none"/>
        <c:tickLblPos val="nextTo"/>
        <c:crossAx val="21842944"/>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n-US" altLang="ja-JP"/>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n-US" altLang="ja-JP"/>
          </a:p>
        </p:txBody>
      </p:sp>
      <p:sp>
        <p:nvSpPr>
          <p:cNvPr id="11264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n-US" altLang="ja-JP"/>
          </a:p>
        </p:txBody>
      </p:sp>
      <p:sp>
        <p:nvSpPr>
          <p:cNvPr id="112645"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8858C900-FD4E-47BE-B9C2-83E07DB4BE32}" type="slidenum">
              <a:rPr lang="en-US" altLang="ja-JP"/>
              <a:pPr>
                <a:defRPr/>
              </a:pPr>
              <a:t>‹#›</a:t>
            </a:fld>
            <a:endParaRPr lang="en-US" altLang="ja-JP"/>
          </a:p>
        </p:txBody>
      </p:sp>
    </p:spTree>
    <p:extLst>
      <p:ext uri="{BB962C8B-B14F-4D97-AF65-F5344CB8AC3E}">
        <p14:creationId xmlns:p14="http://schemas.microsoft.com/office/powerpoint/2010/main" val="1423587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n-US" altLang="ja-JP"/>
          </a:p>
        </p:txBody>
      </p:sp>
      <p:sp>
        <p:nvSpPr>
          <p:cNvPr id="11059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n-US" altLang="ja-JP"/>
          </a:p>
        </p:txBody>
      </p:sp>
      <p:sp>
        <p:nvSpPr>
          <p:cNvPr id="1843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1059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n-US" altLang="ja-JP"/>
          </a:p>
        </p:txBody>
      </p:sp>
      <p:sp>
        <p:nvSpPr>
          <p:cNvPr id="11059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14EB2C58-3192-47CF-95A2-7271709403E3}" type="slidenum">
              <a:rPr lang="en-US" altLang="ja-JP"/>
              <a:pPr>
                <a:defRPr/>
              </a:pPr>
              <a:t>‹#›</a:t>
            </a:fld>
            <a:endParaRPr lang="en-US" altLang="ja-JP"/>
          </a:p>
        </p:txBody>
      </p:sp>
    </p:spTree>
    <p:extLst>
      <p:ext uri="{BB962C8B-B14F-4D97-AF65-F5344CB8AC3E}">
        <p14:creationId xmlns:p14="http://schemas.microsoft.com/office/powerpoint/2010/main" val="41713952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662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953DCE84-43C2-424E-8A2D-9A3BA5AE8714}" type="slidenum">
              <a:rPr lang="ja-JP" altLang="en-US"/>
              <a:pPr eaLnBrk="1" hangingPunct="1"/>
              <a:t>1</a:t>
            </a:fld>
            <a:endParaRPr lang="en-US" altLang="ja-JP"/>
          </a:p>
        </p:txBody>
      </p:sp>
    </p:spTree>
    <p:extLst>
      <p:ext uri="{BB962C8B-B14F-4D97-AF65-F5344CB8AC3E}">
        <p14:creationId xmlns:p14="http://schemas.microsoft.com/office/powerpoint/2010/main" val="658941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30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7411A44B-4996-4DDE-98D3-CF286C9687F8}" type="slidenum">
              <a:rPr lang="ja-JP" altLang="en-US"/>
              <a:pPr eaLnBrk="1" hangingPunct="1"/>
              <a:t>8</a:t>
            </a:fld>
            <a:endParaRPr lang="ja-JP" altLang="en-US"/>
          </a:p>
        </p:txBody>
      </p:sp>
    </p:spTree>
    <p:extLst>
      <p:ext uri="{BB962C8B-B14F-4D97-AF65-F5344CB8AC3E}">
        <p14:creationId xmlns:p14="http://schemas.microsoft.com/office/powerpoint/2010/main" val="3898943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30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7411A44B-4996-4DDE-98D3-CF286C9687F8}" type="slidenum">
              <a:rPr lang="ja-JP" altLang="en-US"/>
              <a:pPr eaLnBrk="1" hangingPunct="1"/>
              <a:t>16</a:t>
            </a:fld>
            <a:endParaRPr lang="ja-JP" altLang="en-US"/>
          </a:p>
        </p:txBody>
      </p:sp>
    </p:spTree>
    <p:extLst>
      <p:ext uri="{BB962C8B-B14F-4D97-AF65-F5344CB8AC3E}">
        <p14:creationId xmlns:p14="http://schemas.microsoft.com/office/powerpoint/2010/main" val="416893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2406A8D-B35A-4A9C-8B67-1F2F65A1496D}" type="slidenum">
              <a:rPr lang="en-US" altLang="ja-JP"/>
              <a:pPr>
                <a:defRPr/>
              </a:pPr>
              <a:t>‹#›</a:t>
            </a:fld>
            <a:endParaRPr lang="en-US" altLang="ja-JP"/>
          </a:p>
        </p:txBody>
      </p:sp>
    </p:spTree>
    <p:extLst>
      <p:ext uri="{BB962C8B-B14F-4D97-AF65-F5344CB8AC3E}">
        <p14:creationId xmlns:p14="http://schemas.microsoft.com/office/powerpoint/2010/main" val="187349199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91AEA82-2B48-47DC-8F39-B8F42E8148FC}" type="slidenum">
              <a:rPr lang="en-US" altLang="ja-JP"/>
              <a:pPr>
                <a:defRPr/>
              </a:pPr>
              <a:t>‹#›</a:t>
            </a:fld>
            <a:endParaRPr lang="en-US" altLang="ja-JP"/>
          </a:p>
        </p:txBody>
      </p:sp>
    </p:spTree>
    <p:extLst>
      <p:ext uri="{BB962C8B-B14F-4D97-AF65-F5344CB8AC3E}">
        <p14:creationId xmlns:p14="http://schemas.microsoft.com/office/powerpoint/2010/main" val="210416480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2EFE721-AE79-4E36-B874-EEF48C187B18}" type="slidenum">
              <a:rPr lang="en-US" altLang="ja-JP"/>
              <a:pPr>
                <a:defRPr/>
              </a:pPr>
              <a:t>‹#›</a:t>
            </a:fld>
            <a:endParaRPr lang="en-US" altLang="ja-JP"/>
          </a:p>
        </p:txBody>
      </p:sp>
    </p:spTree>
    <p:extLst>
      <p:ext uri="{BB962C8B-B14F-4D97-AF65-F5344CB8AC3E}">
        <p14:creationId xmlns:p14="http://schemas.microsoft.com/office/powerpoint/2010/main" val="376767014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282718D-5589-4127-8F8D-7A37F244C42E}" type="slidenum">
              <a:rPr lang="en-US" altLang="ja-JP"/>
              <a:pPr>
                <a:defRPr/>
              </a:pPr>
              <a:t>‹#›</a:t>
            </a:fld>
            <a:endParaRPr lang="en-US" altLang="ja-JP"/>
          </a:p>
        </p:txBody>
      </p:sp>
    </p:spTree>
    <p:extLst>
      <p:ext uri="{BB962C8B-B14F-4D97-AF65-F5344CB8AC3E}">
        <p14:creationId xmlns:p14="http://schemas.microsoft.com/office/powerpoint/2010/main" val="1401497149"/>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493F9E-F6B5-469B-A059-903050F3A16F}" type="slidenum">
              <a:rPr lang="en-US" altLang="ja-JP"/>
              <a:pPr>
                <a:defRPr/>
              </a:pPr>
              <a:t>‹#›</a:t>
            </a:fld>
            <a:endParaRPr lang="en-US" altLang="ja-JP"/>
          </a:p>
        </p:txBody>
      </p:sp>
    </p:spTree>
    <p:extLst>
      <p:ext uri="{BB962C8B-B14F-4D97-AF65-F5344CB8AC3E}">
        <p14:creationId xmlns:p14="http://schemas.microsoft.com/office/powerpoint/2010/main" val="259678763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53F724B-446E-4F32-94EA-EF01F6E61A7F}" type="slidenum">
              <a:rPr lang="en-US" altLang="ja-JP"/>
              <a:pPr>
                <a:defRPr/>
              </a:pPr>
              <a:t>‹#›</a:t>
            </a:fld>
            <a:endParaRPr lang="en-US" altLang="ja-JP"/>
          </a:p>
        </p:txBody>
      </p:sp>
    </p:spTree>
    <p:extLst>
      <p:ext uri="{BB962C8B-B14F-4D97-AF65-F5344CB8AC3E}">
        <p14:creationId xmlns:p14="http://schemas.microsoft.com/office/powerpoint/2010/main" val="250216189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CC21BA6-112F-4730-97BE-9E25BDFFD77B}" type="slidenum">
              <a:rPr lang="en-US" altLang="ja-JP"/>
              <a:pPr>
                <a:defRPr/>
              </a:pPr>
              <a:t>‹#›</a:t>
            </a:fld>
            <a:endParaRPr lang="en-US" altLang="ja-JP"/>
          </a:p>
        </p:txBody>
      </p:sp>
    </p:spTree>
    <p:extLst>
      <p:ext uri="{BB962C8B-B14F-4D97-AF65-F5344CB8AC3E}">
        <p14:creationId xmlns:p14="http://schemas.microsoft.com/office/powerpoint/2010/main" val="25254440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7C18DE2-EB79-4BA0-86C2-7C0A3C012D27}" type="slidenum">
              <a:rPr lang="en-US" altLang="ja-JP"/>
              <a:pPr>
                <a:defRPr/>
              </a:pPr>
              <a:t>‹#›</a:t>
            </a:fld>
            <a:endParaRPr lang="en-US" altLang="ja-JP"/>
          </a:p>
        </p:txBody>
      </p:sp>
    </p:spTree>
    <p:extLst>
      <p:ext uri="{BB962C8B-B14F-4D97-AF65-F5344CB8AC3E}">
        <p14:creationId xmlns:p14="http://schemas.microsoft.com/office/powerpoint/2010/main" val="3629583665"/>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72661C6-798A-4210-8296-28248A3CEB92}" type="slidenum">
              <a:rPr lang="en-US" altLang="ja-JP"/>
              <a:pPr>
                <a:defRPr/>
              </a:pPr>
              <a:t>‹#›</a:t>
            </a:fld>
            <a:endParaRPr lang="en-US" altLang="ja-JP"/>
          </a:p>
        </p:txBody>
      </p:sp>
    </p:spTree>
    <p:extLst>
      <p:ext uri="{BB962C8B-B14F-4D97-AF65-F5344CB8AC3E}">
        <p14:creationId xmlns:p14="http://schemas.microsoft.com/office/powerpoint/2010/main" val="383492417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3BBB235-90D2-4BF6-B5A7-C55E0AD2BC35}" type="slidenum">
              <a:rPr lang="en-US" altLang="ja-JP"/>
              <a:pPr>
                <a:defRPr/>
              </a:pPr>
              <a:t>‹#›</a:t>
            </a:fld>
            <a:endParaRPr lang="en-US" altLang="ja-JP"/>
          </a:p>
        </p:txBody>
      </p:sp>
    </p:spTree>
    <p:extLst>
      <p:ext uri="{BB962C8B-B14F-4D97-AF65-F5344CB8AC3E}">
        <p14:creationId xmlns:p14="http://schemas.microsoft.com/office/powerpoint/2010/main" val="7496086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94598BE-E052-49AA-BF77-099A4E527CBC}" type="slidenum">
              <a:rPr lang="en-US" altLang="ja-JP"/>
              <a:pPr>
                <a:defRPr/>
              </a:pPr>
              <a:t>‹#›</a:t>
            </a:fld>
            <a:endParaRPr lang="en-US" altLang="ja-JP"/>
          </a:p>
        </p:txBody>
      </p:sp>
    </p:spTree>
    <p:extLst>
      <p:ext uri="{BB962C8B-B14F-4D97-AF65-F5344CB8AC3E}">
        <p14:creationId xmlns:p14="http://schemas.microsoft.com/office/powerpoint/2010/main" val="379751954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921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endParaRPr lang="en-US" altLang="ja-JP"/>
          </a:p>
        </p:txBody>
      </p:sp>
      <p:sp>
        <p:nvSpPr>
          <p:cNvPr id="921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a:defRPr/>
            </a:pPr>
            <a:endParaRPr lang="en-US" altLang="ja-JP"/>
          </a:p>
        </p:txBody>
      </p:sp>
      <p:sp>
        <p:nvSpPr>
          <p:cNvPr id="921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a:defRPr/>
            </a:pPr>
            <a:fld id="{11558517-9F5B-450B-9B34-63E9110D06B5}"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spd="slow"/>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0528" y="980728"/>
            <a:ext cx="9540552" cy="1727845"/>
          </a:xfrm>
        </p:spPr>
        <p:txBody>
          <a:bodyPr/>
          <a:lstStyle/>
          <a:p>
            <a:pPr eaLnBrk="1" hangingPunct="1"/>
            <a:r>
              <a:rPr lang="ja-JP" altLang="en-US" sz="4000" dirty="0" smtClean="0"/>
              <a:t>日本選挙</a:t>
            </a:r>
            <a:r>
              <a:rPr lang="zh-CN" altLang="en-US" sz="4000" dirty="0" smtClean="0"/>
              <a:t>学会大会</a:t>
            </a:r>
            <a:r>
              <a:rPr lang="ja-JP" altLang="en-US" sz="4000" dirty="0" smtClean="0"/>
              <a:t>＠早稲田大学</a:t>
            </a:r>
            <a:r>
              <a:rPr lang="en-US" altLang="ja-JP" sz="4000" dirty="0" smtClean="0"/>
              <a:t/>
            </a:r>
            <a:br>
              <a:rPr lang="en-US" altLang="ja-JP" sz="4000" dirty="0" smtClean="0"/>
            </a:br>
            <a:r>
              <a:rPr lang="ja-JP" altLang="en-US" sz="4000" dirty="0" smtClean="0"/>
              <a:t>分科会</a:t>
            </a:r>
            <a:r>
              <a:rPr lang="en-US" altLang="ja-JP" sz="4000" dirty="0"/>
              <a:t>B</a:t>
            </a:r>
            <a:r>
              <a:rPr lang="ja-JP" altLang="en-US" sz="4000" dirty="0"/>
              <a:t>（法律・制度部会）</a:t>
            </a:r>
            <a:r>
              <a:rPr lang="en-US" altLang="ja-JP" sz="4000" dirty="0" smtClean="0"/>
              <a:t/>
            </a:r>
            <a:br>
              <a:rPr lang="en-US" altLang="ja-JP" sz="4000" dirty="0" smtClean="0"/>
            </a:br>
            <a:r>
              <a:rPr lang="ja-JP" altLang="en-US" sz="4000" dirty="0" smtClean="0"/>
              <a:t>「</a:t>
            </a:r>
            <a:r>
              <a:rPr lang="ja-JP" altLang="en-US" sz="4000" dirty="0"/>
              <a:t>選挙管理の実務・法律学・</a:t>
            </a:r>
            <a:r>
              <a:rPr lang="ja-JP" altLang="en-US" sz="4000" dirty="0" smtClean="0"/>
              <a:t>政治学」</a:t>
            </a:r>
            <a:r>
              <a:rPr lang="en-US" altLang="ja-JP" sz="4000" dirty="0" smtClean="0"/>
              <a:t/>
            </a:r>
            <a:br>
              <a:rPr lang="en-US" altLang="ja-JP" sz="4000" dirty="0" smtClean="0"/>
            </a:br>
            <a:r>
              <a:rPr lang="ja-JP" altLang="en-US" sz="4000" dirty="0" smtClean="0"/>
              <a:t>討論</a:t>
            </a:r>
          </a:p>
        </p:txBody>
      </p:sp>
      <p:sp>
        <p:nvSpPr>
          <p:cNvPr id="2051" name="Rectangle 3"/>
          <p:cNvSpPr>
            <a:spLocks noGrp="1" noChangeArrowheads="1"/>
          </p:cNvSpPr>
          <p:nvPr>
            <p:ph type="subTitle" idx="1"/>
          </p:nvPr>
        </p:nvSpPr>
        <p:spPr>
          <a:xfrm>
            <a:off x="971550" y="3832225"/>
            <a:ext cx="7488238" cy="1612900"/>
          </a:xfrm>
        </p:spPr>
        <p:txBody>
          <a:bodyPr/>
          <a:lstStyle/>
          <a:p>
            <a:pPr eaLnBrk="1" hangingPunct="1"/>
            <a:r>
              <a:rPr lang="ja-JP" altLang="en-US" dirty="0" smtClean="0"/>
              <a:t>福元健太郎＠学習院大学</a:t>
            </a:r>
            <a:endParaRPr lang="en-US" altLang="ja-JP" dirty="0" smtClean="0"/>
          </a:p>
          <a:p>
            <a:pPr eaLnBrk="1" hangingPunct="1"/>
            <a:r>
              <a:rPr lang="en-US" altLang="ja-JP" dirty="0" smtClean="0"/>
              <a:t>2014</a:t>
            </a:r>
            <a:r>
              <a:rPr lang="ja-JP" altLang="en-US" dirty="0" smtClean="0"/>
              <a:t>年</a:t>
            </a:r>
            <a:r>
              <a:rPr lang="en-US" altLang="ja-JP" dirty="0" smtClean="0"/>
              <a:t>5</a:t>
            </a:r>
            <a:r>
              <a:rPr lang="ja-JP" altLang="en-US" dirty="0" smtClean="0"/>
              <a:t>月</a:t>
            </a:r>
            <a:r>
              <a:rPr lang="en-US" altLang="ja-JP" dirty="0" smtClean="0"/>
              <a:t>17</a:t>
            </a:r>
            <a:r>
              <a:rPr lang="ja-JP" altLang="en-US" dirty="0" smtClean="0"/>
              <a:t>日</a:t>
            </a:r>
          </a:p>
        </p:txBody>
      </p:sp>
      <p:sp>
        <p:nvSpPr>
          <p:cNvPr id="2052"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AECFBEFF-B702-43EF-A4B5-20A88EBBDAC0}" type="slidenum">
              <a:rPr lang="en-US" altLang="ja-JP"/>
              <a:pPr eaLnBrk="1" hangingPunct="1"/>
              <a:t>1</a:t>
            </a:fld>
            <a:endParaRPr lang="en-US" altLang="ja-JP"/>
          </a:p>
        </p:txBody>
      </p:sp>
    </p:spTree>
    <p:extLst>
      <p:ext uri="{BB962C8B-B14F-4D97-AF65-F5344CB8AC3E}">
        <p14:creationId xmlns:p14="http://schemas.microsoft.com/office/powerpoint/2010/main" val="3987818198"/>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導かれない</a:t>
            </a:r>
            <a:r>
              <a:rPr lang="ja-JP" altLang="en-US" dirty="0" smtClean="0"/>
              <a:t>仮説</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行政委員会</a:t>
            </a:r>
            <a:endParaRPr lang="en-US" altLang="ja-JP" dirty="0" smtClean="0"/>
          </a:p>
          <a:p>
            <a:pPr lvl="1"/>
            <a:r>
              <a:rPr lang="ja-JP" altLang="en-US" dirty="0" smtClean="0"/>
              <a:t>独立的？</a:t>
            </a:r>
            <a:endParaRPr lang="en-US" altLang="ja-JP" dirty="0" smtClean="0"/>
          </a:p>
          <a:p>
            <a:r>
              <a:rPr lang="ja-JP" altLang="en-US" dirty="0" smtClean="0"/>
              <a:t>専門性</a:t>
            </a:r>
            <a:endParaRPr lang="en-US" altLang="ja-JP" dirty="0" smtClean="0"/>
          </a:p>
          <a:p>
            <a:pPr lvl="1"/>
            <a:r>
              <a:rPr lang="ja-JP" altLang="en-US" dirty="0" smtClean="0"/>
              <a:t>定義</a:t>
            </a:r>
            <a:r>
              <a:rPr lang="ja-JP" altLang="en-US" dirty="0"/>
              <a:t>は</a:t>
            </a:r>
            <a:r>
              <a:rPr lang="ja-JP" altLang="en-US" dirty="0" smtClean="0"/>
              <a:t>？</a:t>
            </a:r>
            <a:endParaRPr lang="en-US" altLang="ja-JP" dirty="0" smtClean="0"/>
          </a:p>
          <a:p>
            <a:pPr lvl="1"/>
            <a:r>
              <a:rPr lang="ja-JP" altLang="en-US" dirty="0" smtClean="0"/>
              <a:t>これら</a:t>
            </a:r>
            <a:r>
              <a:rPr lang="ja-JP" altLang="en-US" dirty="0"/>
              <a:t>の指標で何故測定可</a:t>
            </a:r>
            <a:r>
              <a:rPr lang="ja-JP" altLang="en-US" dirty="0" smtClean="0"/>
              <a:t>？</a:t>
            </a:r>
            <a:endParaRPr lang="en-US" altLang="ja-JP" dirty="0" smtClean="0"/>
          </a:p>
          <a:p>
            <a:pPr lvl="1"/>
            <a:r>
              <a:rPr lang="ja-JP" altLang="en-US" dirty="0" smtClean="0"/>
              <a:t>公選法</a:t>
            </a:r>
            <a:r>
              <a:rPr lang="ja-JP" altLang="en-US" dirty="0"/>
              <a:t>はそんなに</a:t>
            </a:r>
            <a:r>
              <a:rPr lang="ja-JP" altLang="en-US" dirty="0" smtClean="0"/>
              <a:t>複雑？</a:t>
            </a:r>
            <a:r>
              <a:rPr lang="ja-JP" altLang="en-US" dirty="0"/>
              <a:t>他の法律と比べて</a:t>
            </a:r>
            <a:r>
              <a:rPr lang="ja-JP" altLang="en-US" dirty="0" smtClean="0"/>
              <a:t>？</a:t>
            </a:r>
            <a:endParaRPr lang="en-US" altLang="ja-JP" dirty="0" smtClean="0"/>
          </a:p>
          <a:p>
            <a:r>
              <a:rPr lang="ja-JP" altLang="en-US" dirty="0" smtClean="0"/>
              <a:t>国</a:t>
            </a:r>
            <a:r>
              <a:rPr lang="ja-JP" altLang="en-US" dirty="0"/>
              <a:t>や県の</a:t>
            </a:r>
            <a:r>
              <a:rPr lang="ja-JP" altLang="en-US" dirty="0" smtClean="0"/>
              <a:t>圧力</a:t>
            </a:r>
            <a:endParaRPr lang="en-US" altLang="ja-JP" dirty="0" smtClean="0"/>
          </a:p>
          <a:p>
            <a:pPr lvl="1"/>
            <a:r>
              <a:rPr lang="ja-JP" altLang="en-US" dirty="0" smtClean="0"/>
              <a:t>国</a:t>
            </a:r>
            <a:r>
              <a:rPr lang="ja-JP" altLang="en-US" dirty="0"/>
              <a:t>や</a:t>
            </a:r>
            <a:r>
              <a:rPr lang="ja-JP" altLang="en-US" dirty="0" smtClean="0"/>
              <a:t>県は何故「</a:t>
            </a:r>
            <a:r>
              <a:rPr lang="ja-JP" altLang="en-US" dirty="0"/>
              <a:t>積極的投票権保障　</a:t>
            </a:r>
            <a:r>
              <a:rPr lang="ja-JP" altLang="en-US" dirty="0" smtClean="0"/>
              <a:t>＞</a:t>
            </a:r>
            <a:r>
              <a:rPr lang="ja-JP" altLang="en-US" dirty="0"/>
              <a:t>　行政的効率性</a:t>
            </a:r>
            <a:r>
              <a:rPr lang="ja-JP" altLang="en-US" dirty="0" smtClean="0"/>
              <a:t>」？</a:t>
            </a:r>
            <a:endParaRPr lang="en-US" altLang="ja-JP" dirty="0" smtClean="0"/>
          </a:p>
          <a:p>
            <a:pPr lvl="1"/>
            <a:r>
              <a:rPr lang="ja-JP" altLang="en-US" dirty="0" smtClean="0"/>
              <a:t>国</a:t>
            </a:r>
            <a:r>
              <a:rPr lang="ja-JP" altLang="en-US" dirty="0"/>
              <a:t>と</a:t>
            </a:r>
            <a:r>
              <a:rPr lang="ja-JP" altLang="en-US" dirty="0" smtClean="0"/>
              <a:t>は、総務省？国会？</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10</a:t>
            </a:fld>
            <a:endParaRPr lang="en-US" altLang="ja-JP"/>
          </a:p>
        </p:txBody>
      </p:sp>
    </p:spTree>
    <p:extLst>
      <p:ext uri="{BB962C8B-B14F-4D97-AF65-F5344CB8AC3E}">
        <p14:creationId xmlns:p14="http://schemas.microsoft.com/office/powerpoint/2010/main" val="3917600422"/>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繰り上げてはいけないのか？</a:t>
            </a:r>
            <a:endParaRPr kumimoji="1" lang="ja-JP" altLang="en-US" dirty="0"/>
          </a:p>
        </p:txBody>
      </p:sp>
      <p:sp>
        <p:nvSpPr>
          <p:cNvPr id="3" name="コンテンツ プレースホルダー 2"/>
          <p:cNvSpPr>
            <a:spLocks noGrp="1"/>
          </p:cNvSpPr>
          <p:nvPr>
            <p:ph idx="1"/>
          </p:nvPr>
        </p:nvSpPr>
        <p:spPr>
          <a:xfrm>
            <a:off x="457200" y="1600201"/>
            <a:ext cx="8363272" cy="4493096"/>
          </a:xfrm>
        </p:spPr>
        <p:txBody>
          <a:bodyPr/>
          <a:lstStyle/>
          <a:p>
            <a:r>
              <a:rPr lang="ja-JP" altLang="en-US" dirty="0" smtClean="0"/>
              <a:t>公選法第</a:t>
            </a:r>
            <a:r>
              <a:rPr lang="en-US" altLang="ja-JP" dirty="0" smtClean="0"/>
              <a:t>40</a:t>
            </a:r>
            <a:r>
              <a:rPr lang="ja-JP" altLang="en-US" dirty="0" smtClean="0"/>
              <a:t>条：以下のような「特別</a:t>
            </a:r>
            <a:r>
              <a:rPr lang="ja-JP" altLang="en-US" dirty="0"/>
              <a:t>の</a:t>
            </a:r>
            <a:r>
              <a:rPr lang="ja-JP" altLang="en-US" dirty="0" smtClean="0"/>
              <a:t>事情」があれば繰り上げ可</a:t>
            </a:r>
            <a:endParaRPr lang="ja-JP" altLang="en-US" dirty="0"/>
          </a:p>
          <a:p>
            <a:pPr lvl="1"/>
            <a:r>
              <a:rPr lang="ja-JP" altLang="en-US" dirty="0"/>
              <a:t>選挙人の投票の便宜のため必要</a:t>
            </a:r>
          </a:p>
          <a:p>
            <a:pPr lvl="1"/>
            <a:r>
              <a:rPr lang="ja-JP" altLang="en-US" dirty="0"/>
              <a:t>選挙人の投票に支障を来さない</a:t>
            </a:r>
          </a:p>
          <a:p>
            <a:r>
              <a:rPr lang="ja-JP" altLang="en-US" dirty="0" smtClean="0"/>
              <a:t>繰り上げが</a:t>
            </a:r>
            <a:r>
              <a:rPr lang="zh-TW" altLang="en-US" dirty="0"/>
              <a:t>積極的投票権</a:t>
            </a:r>
            <a:r>
              <a:rPr lang="zh-TW" altLang="en-US" dirty="0" smtClean="0"/>
              <a:t>保障</a:t>
            </a:r>
            <a:r>
              <a:rPr lang="ja-JP" altLang="en-US" dirty="0" smtClean="0"/>
              <a:t>を犯している指標だと解釈するためには、以上の</a:t>
            </a:r>
            <a:r>
              <a:rPr lang="ja-JP" altLang="en-US" dirty="0"/>
              <a:t>ような「特別の事情</a:t>
            </a:r>
            <a:r>
              <a:rPr lang="ja-JP" altLang="en-US" dirty="0" smtClean="0"/>
              <a:t>」がないないことを示す必要がある</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11</a:t>
            </a:fld>
            <a:endParaRPr lang="en-US" altLang="ja-JP"/>
          </a:p>
        </p:txBody>
      </p:sp>
    </p:spTree>
    <p:extLst>
      <p:ext uri="{BB962C8B-B14F-4D97-AF65-F5344CB8AC3E}">
        <p14:creationId xmlns:p14="http://schemas.microsoft.com/office/powerpoint/2010/main" val="75824861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選管の言い分</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a:t>
            </a:r>
            <a:r>
              <a:rPr lang="ja-JP" altLang="en-US" dirty="0"/>
              <a:t>自治会連合会及び市議会から要望があり、また当日午後７時以降の投票者数について、平成１９年４月執行の県議選、Ｈ２０年２月執行の市長選において他の時間帯と比べ明らかに低調であり選挙人の投票に支障を来さないと判断されること</a:t>
            </a:r>
            <a:r>
              <a:rPr lang="ja-JP" altLang="en-US" dirty="0" smtClean="0"/>
              <a:t>から」</a:t>
            </a:r>
            <a:endParaRPr lang="en-US" altLang="ja-JP" dirty="0"/>
          </a:p>
          <a:p>
            <a:r>
              <a:rPr lang="ja-JP" altLang="en-US" dirty="0" smtClean="0"/>
              <a:t>「</a:t>
            </a:r>
            <a:r>
              <a:rPr lang="ja-JP" altLang="en-US" dirty="0"/>
              <a:t>交通網の未整備及び日没時間を考慮し、選挙人の便宜及び安全確保のため</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12</a:t>
            </a:fld>
            <a:endParaRPr lang="en-US" altLang="ja-JP"/>
          </a:p>
        </p:txBody>
      </p:sp>
    </p:spTree>
    <p:extLst>
      <p:ext uri="{BB962C8B-B14F-4D97-AF65-F5344CB8AC3E}">
        <p14:creationId xmlns:p14="http://schemas.microsoft.com/office/powerpoint/2010/main" val="2678138846"/>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繰り上げてはいけないのか？</a:t>
            </a:r>
            <a:endParaRPr kumimoji="1" lang="ja-JP" altLang="en-US" dirty="0"/>
          </a:p>
        </p:txBody>
      </p:sp>
      <p:sp>
        <p:nvSpPr>
          <p:cNvPr id="3" name="コンテンツ プレースホルダー 2"/>
          <p:cNvSpPr>
            <a:spLocks noGrp="1"/>
          </p:cNvSpPr>
          <p:nvPr>
            <p:ph idx="1"/>
          </p:nvPr>
        </p:nvSpPr>
        <p:spPr>
          <a:xfrm>
            <a:off x="457200" y="1600200"/>
            <a:ext cx="8435280" cy="4565104"/>
          </a:xfrm>
        </p:spPr>
        <p:txBody>
          <a:bodyPr/>
          <a:lstStyle/>
          <a:p>
            <a:r>
              <a:rPr lang="ja-JP" altLang="en-US" dirty="0" smtClean="0"/>
              <a:t>国は繰り上げないことを望んでいるのか？</a:t>
            </a:r>
            <a:endParaRPr lang="en-US" altLang="ja-JP" dirty="0" smtClean="0"/>
          </a:p>
          <a:p>
            <a:pPr lvl="1"/>
            <a:r>
              <a:rPr lang="ja-JP" altLang="en-US" dirty="0"/>
              <a:t>制度</a:t>
            </a:r>
            <a:r>
              <a:rPr lang="ja-JP" altLang="en-US" dirty="0" smtClean="0"/>
              <a:t>設計上はそうなっていない</a:t>
            </a:r>
            <a:endParaRPr lang="en-US" altLang="ja-JP" dirty="0" smtClean="0"/>
          </a:p>
          <a:p>
            <a:pPr lvl="1"/>
            <a:r>
              <a:rPr lang="ja-JP" altLang="en-US" dirty="0" smtClean="0"/>
              <a:t>県への届出制であり、国は直接管理していない</a:t>
            </a:r>
            <a:endParaRPr lang="en-US" altLang="ja-JP" dirty="0" smtClean="0"/>
          </a:p>
          <a:p>
            <a:pPr lvl="1"/>
            <a:r>
              <a:rPr lang="ja-JP" altLang="en-US" dirty="0" smtClean="0"/>
              <a:t>むしろ</a:t>
            </a:r>
            <a:r>
              <a:rPr lang="ja-JP" altLang="en-US" dirty="0"/>
              <a:t>国会（議員）の意向に沿っているのではないか？</a:t>
            </a:r>
          </a:p>
          <a:p>
            <a:r>
              <a:rPr lang="ja-JP" altLang="en-US" dirty="0" smtClean="0"/>
              <a:t>首長</a:t>
            </a:r>
            <a:r>
              <a:rPr lang="ja-JP" altLang="en-US" dirty="0"/>
              <a:t>が積極的投票権保障を好まない理由が、行政的効率性であれば、それ</a:t>
            </a:r>
            <a:r>
              <a:rPr lang="ja-JP" altLang="en-US" dirty="0" smtClean="0"/>
              <a:t>は少なくとも「政治的」で</a:t>
            </a:r>
            <a:r>
              <a:rPr lang="ja-JP" altLang="en-US" dirty="0"/>
              <a:t>はないのでは？</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13</a:t>
            </a:fld>
            <a:endParaRPr lang="en-US" altLang="ja-JP"/>
          </a:p>
        </p:txBody>
      </p:sp>
    </p:spTree>
    <p:extLst>
      <p:ext uri="{BB962C8B-B14F-4D97-AF65-F5344CB8AC3E}">
        <p14:creationId xmlns:p14="http://schemas.microsoft.com/office/powerpoint/2010/main" val="167651286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回帰分析：説明不足</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被</a:t>
            </a:r>
            <a:r>
              <a:rPr lang="ja-JP" altLang="en-US" dirty="0"/>
              <a:t>説明</a:t>
            </a:r>
            <a:r>
              <a:rPr lang="ja-JP" altLang="en-US" dirty="0" smtClean="0"/>
              <a:t>変数</a:t>
            </a:r>
            <a:endParaRPr lang="en-US" altLang="ja-JP" dirty="0" smtClean="0"/>
          </a:p>
          <a:p>
            <a:pPr lvl="1"/>
            <a:r>
              <a:rPr lang="ja-JP" altLang="en-US" dirty="0" smtClean="0"/>
              <a:t>表４：繰り上げ</a:t>
            </a:r>
            <a:r>
              <a:rPr lang="ja-JP" altLang="en-US" dirty="0"/>
              <a:t>をしない</a:t>
            </a:r>
            <a:r>
              <a:rPr lang="ja-JP" altLang="en-US" dirty="0" smtClean="0"/>
              <a:t>と１？</a:t>
            </a:r>
            <a:endParaRPr lang="en-US" altLang="ja-JP" dirty="0" smtClean="0"/>
          </a:p>
          <a:p>
            <a:pPr lvl="1"/>
            <a:r>
              <a:rPr lang="ja-JP" altLang="en-US" dirty="0"/>
              <a:t>表</a:t>
            </a:r>
            <a:r>
              <a:rPr lang="ja-JP" altLang="en-US" dirty="0" smtClean="0"/>
              <a:t>７：マイナス</a:t>
            </a:r>
            <a:r>
              <a:rPr lang="ja-JP" altLang="en-US" dirty="0"/>
              <a:t>だと積極</a:t>
            </a:r>
            <a:r>
              <a:rPr lang="ja-JP" altLang="en-US" dirty="0" smtClean="0"/>
              <a:t>？</a:t>
            </a:r>
            <a:endParaRPr lang="en-US" altLang="ja-JP" dirty="0" smtClean="0"/>
          </a:p>
          <a:p>
            <a:pPr lvl="2"/>
            <a:r>
              <a:rPr lang="ja-JP" altLang="en-US" dirty="0" smtClean="0"/>
              <a:t>しかし</a:t>
            </a:r>
            <a:r>
              <a:rPr lang="ja-JP" altLang="en-US" dirty="0"/>
              <a:t>表５と</a:t>
            </a:r>
            <a:r>
              <a:rPr lang="ja-JP" altLang="en-US" dirty="0" smtClean="0"/>
              <a:t>あわない</a:t>
            </a:r>
            <a:endParaRPr lang="en-US" altLang="ja-JP" dirty="0"/>
          </a:p>
          <a:p>
            <a:r>
              <a:rPr kumimoji="1" lang="ja-JP" altLang="en-US" dirty="0" smtClean="0"/>
              <a:t>説明変数</a:t>
            </a:r>
            <a:endParaRPr kumimoji="1" lang="en-US" altLang="ja-JP" dirty="0" smtClean="0"/>
          </a:p>
          <a:p>
            <a:pPr lvl="1"/>
            <a:r>
              <a:rPr kumimoji="1" lang="ja-JP" altLang="en-US" dirty="0" smtClean="0"/>
              <a:t>意味がよくわからない</a:t>
            </a:r>
            <a:endParaRPr kumimoji="1" lang="en-US" altLang="ja-JP" dirty="0" smtClean="0"/>
          </a:p>
          <a:p>
            <a:pPr lvl="1"/>
            <a:r>
              <a:rPr kumimoji="1" lang="ja-JP" altLang="en-US" dirty="0" smtClean="0"/>
              <a:t>表５：「～ついて」だと方向が（表からは）不明</a:t>
            </a:r>
            <a:endParaRPr kumimoji="1" lang="en-US" altLang="ja-JP" dirty="0" smtClean="0"/>
          </a:p>
          <a:p>
            <a:pPr lvl="1"/>
            <a:r>
              <a:rPr lang="ja-JP" altLang="en-US" dirty="0" smtClean="0"/>
              <a:t>総務系＋アルファが複数入っていて多重共線性のおそれがないのか</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14</a:t>
            </a:fld>
            <a:endParaRPr lang="en-US" altLang="ja-JP"/>
          </a:p>
        </p:txBody>
      </p:sp>
    </p:spTree>
    <p:extLst>
      <p:ext uri="{BB962C8B-B14F-4D97-AF65-F5344CB8AC3E}">
        <p14:creationId xmlns:p14="http://schemas.microsoft.com/office/powerpoint/2010/main" val="232890359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選管が総務省の意向に沿わなくなった理由は、地方分権だというのは理論的にはすっきりするが、実証は困難</a:t>
            </a:r>
            <a:endParaRPr kumimoji="1" lang="en-US" altLang="ja-JP" dirty="0" smtClean="0"/>
          </a:p>
          <a:p>
            <a:r>
              <a:rPr lang="zh-TW" altLang="en-US" dirty="0"/>
              <a:t>積極的投票権</a:t>
            </a:r>
            <a:r>
              <a:rPr lang="zh-TW" altLang="en-US" dirty="0" smtClean="0"/>
              <a:t>保障</a:t>
            </a:r>
            <a:r>
              <a:rPr lang="ja-JP" altLang="en-US" dirty="0" smtClean="0"/>
              <a:t>が一次元か否かは、因子分析で</a:t>
            </a:r>
            <a:r>
              <a:rPr lang="ja-JP" altLang="en-US" dirty="0"/>
              <a:t>第１因子</a:t>
            </a:r>
            <a:r>
              <a:rPr lang="ja-JP" altLang="en-US" dirty="0" smtClean="0"/>
              <a:t>が</a:t>
            </a:r>
            <a:r>
              <a:rPr lang="ja-JP" altLang="en-US" dirty="0"/>
              <a:t>固有値（か寄与率</a:t>
            </a:r>
            <a:r>
              <a:rPr lang="ja-JP" altLang="en-US" dirty="0" smtClean="0"/>
              <a:t>）が大きいか否かを</a:t>
            </a:r>
            <a:r>
              <a:rPr lang="ja-JP" altLang="en-US" dirty="0"/>
              <a:t>見ないと</a:t>
            </a:r>
            <a:r>
              <a:rPr lang="ja-JP" altLang="en-US" dirty="0" smtClean="0"/>
              <a:t>わからない</a:t>
            </a:r>
            <a:endParaRPr lang="en-US" altLang="ja-JP" dirty="0" smtClean="0"/>
          </a:p>
          <a:p>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15</a:t>
            </a:fld>
            <a:endParaRPr lang="en-US" altLang="ja-JP"/>
          </a:p>
        </p:txBody>
      </p:sp>
    </p:spTree>
    <p:extLst>
      <p:ext uri="{BB962C8B-B14F-4D97-AF65-F5344CB8AC3E}">
        <p14:creationId xmlns:p14="http://schemas.microsoft.com/office/powerpoint/2010/main" val="3571268720"/>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8"/>
          <p:cNvSpPr>
            <a:spLocks noGrp="1"/>
          </p:cNvSpPr>
          <p:nvPr>
            <p:ph type="title"/>
          </p:nvPr>
        </p:nvSpPr>
        <p:spPr>
          <a:xfrm>
            <a:off x="-108520" y="1268413"/>
            <a:ext cx="9252519" cy="1296491"/>
          </a:xfrm>
        </p:spPr>
        <p:txBody>
          <a:bodyPr/>
          <a:lstStyle/>
          <a:p>
            <a:r>
              <a:rPr lang="ja-JP" altLang="en-US" dirty="0" smtClean="0"/>
              <a:t>小島勇人</a:t>
            </a:r>
            <a:br>
              <a:rPr lang="ja-JP" altLang="en-US" dirty="0" smtClean="0"/>
            </a:br>
            <a:r>
              <a:rPr lang="ja-JP" altLang="en-US" dirty="0" smtClean="0"/>
              <a:t>「選挙の管理執行における</a:t>
            </a:r>
            <a:r>
              <a:rPr lang="en-US" altLang="ja-JP" dirty="0" smtClean="0"/>
              <a:t/>
            </a:r>
            <a:br>
              <a:rPr lang="en-US" altLang="ja-JP" dirty="0" smtClean="0"/>
            </a:br>
            <a:r>
              <a:rPr lang="ja-JP" altLang="en-US" dirty="0" smtClean="0"/>
              <a:t>留意点等について」</a:t>
            </a:r>
          </a:p>
        </p:txBody>
      </p:sp>
      <p:sp>
        <p:nvSpPr>
          <p:cNvPr id="18435"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20BF5CAE-5C8C-4306-9A65-D66BD7463F5B}" type="slidenum">
              <a:rPr lang="en-US" altLang="ja-JP"/>
              <a:pPr eaLnBrk="1" hangingPunct="1"/>
              <a:t>16</a:t>
            </a:fld>
            <a:endParaRPr lang="en-US" altLang="ja-JP"/>
          </a:p>
        </p:txBody>
      </p:sp>
    </p:spTree>
    <p:extLst>
      <p:ext uri="{BB962C8B-B14F-4D97-AF65-F5344CB8AC3E}">
        <p14:creationId xmlns:p14="http://schemas.microsoft.com/office/powerpoint/2010/main" val="2803905397"/>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間違い</a:t>
            </a:r>
            <a:endParaRPr kumimoji="1" lang="ja-JP" altLang="en-US" dirty="0"/>
          </a:p>
        </p:txBody>
      </p:sp>
      <p:sp>
        <p:nvSpPr>
          <p:cNvPr id="3" name="コンテンツ プレースホルダー 2"/>
          <p:cNvSpPr>
            <a:spLocks noGrp="1"/>
          </p:cNvSpPr>
          <p:nvPr>
            <p:ph idx="1"/>
          </p:nvPr>
        </p:nvSpPr>
        <p:spPr>
          <a:xfrm>
            <a:off x="457200" y="1600200"/>
            <a:ext cx="8435280" cy="4565104"/>
          </a:xfrm>
        </p:spPr>
        <p:txBody>
          <a:bodyPr/>
          <a:lstStyle/>
          <a:p>
            <a:r>
              <a:rPr lang="ja-JP" altLang="en-US" dirty="0"/>
              <a:t>間違いやミスがないようにするのは理想だが、実際には間違いやミスはある</a:t>
            </a:r>
            <a:endParaRPr lang="en-US" altLang="ja-JP" dirty="0"/>
          </a:p>
          <a:p>
            <a:r>
              <a:rPr lang="ja-JP" altLang="en-US" dirty="0"/>
              <a:t>間違いやミスが起きてしまった場合に、どのような対処法があるのかも知りたい</a:t>
            </a:r>
            <a:endParaRPr lang="en-US" altLang="ja-JP" dirty="0"/>
          </a:p>
          <a:p>
            <a:pPr lvl="1"/>
            <a:r>
              <a:rPr lang="ja-JP" altLang="en-US" dirty="0" smtClean="0"/>
              <a:t>「</a:t>
            </a:r>
            <a:r>
              <a:rPr lang="ja-JP" altLang="en-US" dirty="0"/>
              <a:t>一票が無効となってしまうことがある</a:t>
            </a:r>
            <a:r>
              <a:rPr lang="ja-JP" altLang="en-US" dirty="0" smtClean="0"/>
              <a:t>」</a:t>
            </a:r>
            <a:endParaRPr lang="en-US" altLang="ja-JP" dirty="0" smtClean="0"/>
          </a:p>
          <a:p>
            <a:pPr lvl="1"/>
            <a:r>
              <a:rPr lang="ja-JP" altLang="en-US" dirty="0" smtClean="0"/>
              <a:t>投票数</a:t>
            </a:r>
            <a:r>
              <a:rPr lang="ja-JP" altLang="en-US" dirty="0"/>
              <a:t>と投票者数が</a:t>
            </a:r>
            <a:r>
              <a:rPr lang="ja-JP" altLang="en-US" dirty="0" smtClean="0"/>
              <a:t>あわない</a:t>
            </a:r>
            <a:endParaRPr lang="en-US" altLang="ja-JP" dirty="0" smtClean="0"/>
          </a:p>
          <a:p>
            <a:pPr lvl="1"/>
            <a:r>
              <a:rPr lang="ja-JP" altLang="en-US" dirty="0" smtClean="0"/>
              <a:t>開票</a:t>
            </a:r>
            <a:r>
              <a:rPr lang="ja-JP" altLang="en-US" dirty="0"/>
              <a:t>結果に非整合性がある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17</a:t>
            </a:fld>
            <a:endParaRPr lang="en-US" altLang="ja-JP"/>
          </a:p>
        </p:txBody>
      </p:sp>
    </p:spTree>
    <p:extLst>
      <p:ext uri="{BB962C8B-B14F-4D97-AF65-F5344CB8AC3E}">
        <p14:creationId xmlns:p14="http://schemas.microsoft.com/office/powerpoint/2010/main" val="105902887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不正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どのようなものがあるか？どうやって防いでいるか？</a:t>
            </a:r>
            <a:endParaRPr kumimoji="1" lang="en-US" altLang="ja-JP" dirty="0" smtClean="0"/>
          </a:p>
          <a:p>
            <a:pPr lvl="1"/>
            <a:r>
              <a:rPr lang="ja-JP" altLang="en-US" dirty="0"/>
              <a:t>数珠</a:t>
            </a:r>
            <a:r>
              <a:rPr lang="ja-JP" altLang="en-US" dirty="0" smtClean="0"/>
              <a:t>つなぎ</a:t>
            </a:r>
            <a:endParaRPr lang="en-US" altLang="ja-JP" dirty="0" smtClean="0"/>
          </a:p>
          <a:p>
            <a:pPr lvl="1"/>
            <a:r>
              <a:rPr kumimoji="1" lang="ja-JP" altLang="en-US" dirty="0" smtClean="0"/>
              <a:t>なりすまし</a:t>
            </a:r>
            <a:endParaRPr kumimoji="1" lang="en-US" altLang="ja-JP" dirty="0" smtClean="0"/>
          </a:p>
          <a:p>
            <a:pPr lvl="2"/>
            <a:r>
              <a:rPr lang="ja-JP" altLang="en-US" dirty="0" smtClean="0"/>
              <a:t>代理投票</a:t>
            </a:r>
            <a:endParaRPr lang="en-US" altLang="ja-JP" dirty="0" smtClean="0"/>
          </a:p>
          <a:p>
            <a:pPr lvl="2"/>
            <a:r>
              <a:rPr lang="ja-JP" altLang="en-US" dirty="0"/>
              <a:t>不在者投票（病院、郵便）</a:t>
            </a:r>
            <a:endParaRPr lang="en-US" altLang="ja-JP" dirty="0"/>
          </a:p>
          <a:p>
            <a:pPr lvl="2"/>
            <a:r>
              <a:rPr lang="ja-JP" altLang="en-US" dirty="0" smtClean="0"/>
              <a:t>期日前投票</a:t>
            </a:r>
            <a:endParaRPr lang="en-US" altLang="ja-JP" dirty="0" smtClean="0"/>
          </a:p>
          <a:p>
            <a:pPr lvl="2"/>
            <a:r>
              <a:rPr lang="ja-JP" altLang="en-US" dirty="0"/>
              <a:t>詐</a:t>
            </a:r>
            <a:r>
              <a:rPr lang="ja-JP" altLang="en-US" dirty="0" smtClean="0"/>
              <a:t>偽登録・架空転入</a:t>
            </a:r>
            <a:endParaRPr lang="en-US" altLang="ja-JP" dirty="0" smtClean="0"/>
          </a:p>
          <a:p>
            <a:pPr lvl="1"/>
            <a:r>
              <a:rPr lang="ja-JP" altLang="en-US" dirty="0" smtClean="0"/>
              <a:t>読取分類機</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18</a:t>
            </a:fld>
            <a:endParaRPr lang="en-US" altLang="ja-JP"/>
          </a:p>
        </p:txBody>
      </p:sp>
    </p:spTree>
    <p:extLst>
      <p:ext uri="{BB962C8B-B14F-4D97-AF65-F5344CB8AC3E}">
        <p14:creationId xmlns:p14="http://schemas.microsoft.com/office/powerpoint/2010/main" val="3172378288"/>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投票率</a:t>
            </a:r>
            <a:endParaRPr kumimoji="1" lang="ja-JP" altLang="en-US" dirty="0"/>
          </a:p>
        </p:txBody>
      </p:sp>
      <p:sp>
        <p:nvSpPr>
          <p:cNvPr id="3" name="コンテンツ プレースホルダー 2"/>
          <p:cNvSpPr>
            <a:spLocks noGrp="1"/>
          </p:cNvSpPr>
          <p:nvPr>
            <p:ph idx="1"/>
          </p:nvPr>
        </p:nvSpPr>
        <p:spPr/>
        <p:txBody>
          <a:bodyPr/>
          <a:lstStyle/>
          <a:p>
            <a:r>
              <a:rPr lang="ja-JP" altLang="en-US" dirty="0"/>
              <a:t>投票率が上がるか下がるかは、選挙結果に党派的な影響をもたらす</a:t>
            </a:r>
            <a:endParaRPr lang="en-US" altLang="ja-JP" dirty="0"/>
          </a:p>
          <a:p>
            <a:pPr lvl="1"/>
            <a:r>
              <a:rPr lang="ja-JP" altLang="en-US" dirty="0"/>
              <a:t>森首相「寝ていてくれればいい」</a:t>
            </a:r>
            <a:endParaRPr lang="en-US" altLang="ja-JP" dirty="0"/>
          </a:p>
          <a:p>
            <a:r>
              <a:rPr lang="ja-JP" altLang="en-US" dirty="0" smtClean="0"/>
              <a:t>投票率</a:t>
            </a:r>
            <a:r>
              <a:rPr lang="ja-JP" altLang="en-US" dirty="0"/>
              <a:t>を上げようと</a:t>
            </a:r>
            <a:r>
              <a:rPr lang="ja-JP" altLang="en-US" dirty="0" smtClean="0"/>
              <a:t>するのは何故だろうか？</a:t>
            </a:r>
            <a:endParaRPr lang="en-US" altLang="ja-JP" dirty="0" smtClean="0"/>
          </a:p>
          <a:p>
            <a:pPr lvl="1"/>
            <a:r>
              <a:rPr lang="ja-JP" altLang="en-US" dirty="0"/>
              <a:t>総務省の</a:t>
            </a:r>
            <a:r>
              <a:rPr lang="ja-JP" altLang="en-US" dirty="0" smtClean="0"/>
              <a:t>指示？</a:t>
            </a:r>
            <a:endParaRPr lang="en-US" altLang="ja-JP" dirty="0" smtClean="0"/>
          </a:p>
          <a:p>
            <a:pPr lvl="1"/>
            <a:r>
              <a:rPr lang="ja-JP" altLang="en-US" dirty="0" smtClean="0"/>
              <a:t>学問的な裏付けは簡単ではない</a:t>
            </a:r>
            <a:endParaRPr lang="en-US" altLang="ja-JP" dirty="0" smtClean="0"/>
          </a:p>
          <a:p>
            <a:pPr lvl="1"/>
            <a:r>
              <a:rPr lang="ja-JP" altLang="en-US" dirty="0"/>
              <a:t>非民主主義</a:t>
            </a:r>
            <a:r>
              <a:rPr lang="ja-JP" altLang="en-US" dirty="0" smtClean="0"/>
              <a:t>国で投票率が</a:t>
            </a:r>
            <a:r>
              <a:rPr lang="en-US" altLang="ja-JP" dirty="0" smtClean="0"/>
              <a:t>100</a:t>
            </a:r>
            <a:r>
              <a:rPr lang="ja-JP" altLang="en-US" dirty="0" smtClean="0"/>
              <a:t>％近い国はよくある</a:t>
            </a:r>
            <a:endParaRPr lang="en-US" altLang="ja-JP" dirty="0" smtClean="0"/>
          </a:p>
          <a:p>
            <a:pPr lvl="1"/>
            <a:r>
              <a:rPr lang="ja-JP" altLang="en-US" dirty="0" smtClean="0"/>
              <a:t>そもそも社会や経済に不満がなければ、政治に参加する必要はない</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19</a:t>
            </a:fld>
            <a:endParaRPr lang="en-US" altLang="ja-JP"/>
          </a:p>
        </p:txBody>
      </p:sp>
    </p:spTree>
    <p:extLst>
      <p:ext uri="{BB962C8B-B14F-4D97-AF65-F5344CB8AC3E}">
        <p14:creationId xmlns:p14="http://schemas.microsoft.com/office/powerpoint/2010/main" val="39639730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選挙管理の</a:t>
            </a:r>
            <a:r>
              <a:rPr lang="ja-JP" altLang="en-US" dirty="0" smtClean="0"/>
              <a:t>実務：重要なテーマ</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重要なテーマ</a:t>
            </a:r>
            <a:endParaRPr kumimoji="1" lang="en-US" altLang="ja-JP" dirty="0" smtClean="0"/>
          </a:p>
          <a:p>
            <a:pPr lvl="1"/>
            <a:r>
              <a:rPr kumimoji="1" lang="ja-JP" altLang="en-US" dirty="0" smtClean="0"/>
              <a:t>選挙結果や分析方法に影響を与え得る</a:t>
            </a:r>
            <a:endParaRPr kumimoji="1" lang="en-US" altLang="ja-JP" dirty="0" smtClean="0"/>
          </a:p>
          <a:p>
            <a:r>
              <a:rPr kumimoji="1" lang="ja-JP" altLang="en-US" dirty="0" smtClean="0"/>
              <a:t>だが、研究の薄いテーマ</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2</a:t>
            </a:fld>
            <a:endParaRPr lang="en-US" altLang="ja-JP"/>
          </a:p>
        </p:txBody>
      </p:sp>
    </p:spTree>
    <p:extLst>
      <p:ext uri="{BB962C8B-B14F-4D97-AF65-F5344CB8AC3E}">
        <p14:creationId xmlns:p14="http://schemas.microsoft.com/office/powerpoint/2010/main" val="3498885727"/>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投票区・投票所の設定</a:t>
            </a:r>
            <a:endParaRPr lang="en-US" altLang="ja-JP" dirty="0" smtClean="0"/>
          </a:p>
          <a:p>
            <a:r>
              <a:rPr lang="ja-JP" altLang="en-US" dirty="0" smtClean="0"/>
              <a:t>ポスター設置場所の設定</a:t>
            </a:r>
            <a:endParaRPr lang="en-US" altLang="ja-JP" dirty="0" smtClean="0"/>
          </a:p>
          <a:p>
            <a:r>
              <a:rPr lang="ja-JP" altLang="en-US" dirty="0" smtClean="0"/>
              <a:t>読取分類機の導入、性能</a:t>
            </a:r>
            <a:endParaRPr lang="en-US" altLang="ja-JP" dirty="0" smtClean="0"/>
          </a:p>
          <a:p>
            <a:pPr lvl="1"/>
            <a:r>
              <a:rPr lang="en-US" altLang="ja-JP" i="1" dirty="0" smtClean="0"/>
              <a:t>Journal of Election Technology and Systems</a:t>
            </a:r>
          </a:p>
          <a:p>
            <a:r>
              <a:rPr lang="ja-JP" altLang="en-US" dirty="0" smtClean="0"/>
              <a:t>平時の選管の時間割</a:t>
            </a:r>
            <a:endParaRPr lang="en-US" altLang="ja-JP" dirty="0" smtClean="0"/>
          </a:p>
          <a:p>
            <a:r>
              <a:rPr lang="ja-JP" altLang="en-US" dirty="0" smtClean="0"/>
              <a:t>選挙実務について勉強になる、公刊物・マニュアル・内部資料にはどんなものがあるか？</a:t>
            </a:r>
            <a:endParaRPr lang="en-US" altLang="ja-JP" dirty="0" smtClean="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20</a:t>
            </a:fld>
            <a:endParaRPr lang="en-US" altLang="ja-JP"/>
          </a:p>
        </p:txBody>
      </p:sp>
    </p:spTree>
    <p:extLst>
      <p:ext uri="{BB962C8B-B14F-4D97-AF65-F5344CB8AC3E}">
        <p14:creationId xmlns:p14="http://schemas.microsoft.com/office/powerpoint/2010/main" val="326478063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ja-JP" altLang="en-US" dirty="0"/>
              <a:t>選挙管理の</a:t>
            </a:r>
            <a:r>
              <a:rPr lang="ja-JP" altLang="en-US" dirty="0" smtClean="0"/>
              <a:t>実務：討論者のテーマ</a:t>
            </a:r>
            <a:endParaRPr kumimoji="1" lang="ja-JP" altLang="en-US" dirty="0"/>
          </a:p>
        </p:txBody>
      </p:sp>
      <p:sp>
        <p:nvSpPr>
          <p:cNvPr id="3" name="コンテンツ プレースホルダー 2"/>
          <p:cNvSpPr>
            <a:spLocks noGrp="1"/>
          </p:cNvSpPr>
          <p:nvPr>
            <p:ph idx="1"/>
          </p:nvPr>
        </p:nvSpPr>
        <p:spPr>
          <a:xfrm>
            <a:off x="467544" y="1268760"/>
            <a:ext cx="8229600" cy="4525963"/>
          </a:xfrm>
        </p:spPr>
        <p:txBody>
          <a:bodyPr/>
          <a:lstStyle/>
          <a:p>
            <a:r>
              <a:rPr lang="ja-JP" altLang="en-US" dirty="0" smtClean="0"/>
              <a:t>選挙人名簿に載るにはいつまでに住民登録しなくてはいけないか</a:t>
            </a:r>
            <a:r>
              <a:rPr lang="en-US" altLang="ja-JP" dirty="0" smtClean="0"/>
              <a:t>(Fukumoto </a:t>
            </a:r>
            <a:r>
              <a:rPr lang="en-US" altLang="ja-JP" dirty="0"/>
              <a:t>and </a:t>
            </a:r>
            <a:r>
              <a:rPr lang="en-US" altLang="ja-JP" dirty="0" err="1"/>
              <a:t>Horiuchi</a:t>
            </a:r>
            <a:r>
              <a:rPr lang="en-US" altLang="ja-JP" dirty="0"/>
              <a:t> 2011 APSR)</a:t>
            </a:r>
          </a:p>
          <a:p>
            <a:r>
              <a:rPr lang="ja-JP" altLang="en-US" dirty="0"/>
              <a:t>参院選では比例区と選挙</a:t>
            </a:r>
            <a:r>
              <a:rPr lang="ja-JP" altLang="en-US" dirty="0" smtClean="0"/>
              <a:t>区どちらへ先に</a:t>
            </a:r>
            <a:r>
              <a:rPr lang="ja-JP" altLang="en-US" dirty="0"/>
              <a:t>投票するか</a:t>
            </a:r>
            <a:r>
              <a:rPr lang="en-US" altLang="ja-JP" dirty="0"/>
              <a:t>(Fukumoto and Miwa 2014 APSA)</a:t>
            </a:r>
            <a:endParaRPr lang="ja-JP" altLang="en-US" dirty="0"/>
          </a:p>
          <a:p>
            <a:r>
              <a:rPr lang="ja-JP" altLang="en-US" dirty="0"/>
              <a:t>姓のみ書かれた投票の同姓候補者への按分</a:t>
            </a:r>
            <a:r>
              <a:rPr lang="en-US" altLang="ja-JP" dirty="0"/>
              <a:t>(Fukumoto and Miwa 2014 APSA)</a:t>
            </a:r>
          </a:p>
          <a:p>
            <a:r>
              <a:rPr lang="ja-JP" altLang="en-US" dirty="0" smtClean="0"/>
              <a:t>投票所</a:t>
            </a:r>
            <a:r>
              <a:rPr lang="ja-JP" altLang="en-US" dirty="0"/>
              <a:t>の閉鎖時間の</a:t>
            </a:r>
            <a:r>
              <a:rPr lang="ja-JP" altLang="en-US" dirty="0" smtClean="0"/>
              <a:t>繰り上げ！</a:t>
            </a:r>
            <a:r>
              <a:rPr lang="en-US" altLang="ja-JP" dirty="0" smtClean="0"/>
              <a:t>(Fukumoto</a:t>
            </a:r>
            <a:r>
              <a:rPr lang="en-US" altLang="ja-JP" dirty="0"/>
              <a:t>, </a:t>
            </a:r>
            <a:r>
              <a:rPr lang="en-US" altLang="ja-JP" dirty="0" err="1"/>
              <a:t>Horiuchi</a:t>
            </a:r>
            <a:r>
              <a:rPr lang="en-US" altLang="ja-JP" dirty="0"/>
              <a:t>, and </a:t>
            </a:r>
            <a:r>
              <a:rPr lang="en-US" altLang="ja-JP" dirty="0" err="1"/>
              <a:t>Kikuta</a:t>
            </a:r>
            <a:r>
              <a:rPr lang="en-US" altLang="ja-JP" dirty="0"/>
              <a:t>) </a:t>
            </a:r>
            <a:endParaRPr lang="en-US" altLang="ja-JP" dirty="0" smtClean="0"/>
          </a:p>
          <a:p>
            <a:pPr lvl="1"/>
            <a:r>
              <a:rPr lang="ja-JP" altLang="en-US" dirty="0" smtClean="0"/>
              <a:t>情報開示請求で</a:t>
            </a:r>
            <a:r>
              <a:rPr lang="en-US" altLang="ja-JP" dirty="0" smtClean="0"/>
              <a:t>95%</a:t>
            </a:r>
            <a:r>
              <a:rPr lang="ja-JP" altLang="en-US" dirty="0" smtClean="0"/>
              <a:t>判明（大西論文は</a:t>
            </a:r>
            <a:r>
              <a:rPr lang="en-US" altLang="ja-JP" dirty="0"/>
              <a:t>79%</a:t>
            </a:r>
            <a:r>
              <a:rPr lang="ja-JP" altLang="en-US" dirty="0" smtClean="0"/>
              <a:t>）</a:t>
            </a:r>
            <a:endParaRPr lang="ja-JP" altLang="en-US" dirty="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3</a:t>
            </a:fld>
            <a:endParaRPr lang="en-US" altLang="ja-JP" dirty="0"/>
          </a:p>
        </p:txBody>
      </p:sp>
    </p:spTree>
    <p:extLst>
      <p:ext uri="{BB962C8B-B14F-4D97-AF65-F5344CB8AC3E}">
        <p14:creationId xmlns:p14="http://schemas.microsoft.com/office/powerpoint/2010/main" val="392075324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278491690"/>
              </p:ext>
            </p:extLst>
          </p:nvPr>
        </p:nvGraphicFramePr>
        <p:xfrm>
          <a:off x="395536" y="1124744"/>
          <a:ext cx="8280920" cy="5544616"/>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4</a:t>
            </a:fld>
            <a:endParaRPr lang="en-US" altLang="ja-JP"/>
          </a:p>
        </p:txBody>
      </p:sp>
      <p:sp>
        <p:nvSpPr>
          <p:cNvPr id="6" name="タイトル 1"/>
          <p:cNvSpPr>
            <a:spLocks noGrp="1"/>
          </p:cNvSpPr>
          <p:nvPr>
            <p:ph type="title"/>
          </p:nvPr>
        </p:nvSpPr>
        <p:spPr>
          <a:xfrm>
            <a:off x="467544" y="188640"/>
            <a:ext cx="8363272" cy="1066130"/>
          </a:xfrm>
        </p:spPr>
        <p:txBody>
          <a:bodyPr/>
          <a:lstStyle/>
          <a:p>
            <a:r>
              <a:rPr kumimoji="1" lang="ja-JP" altLang="en-US" dirty="0" smtClean="0"/>
              <a:t>投票時間を変更した市区町村（％）</a:t>
            </a:r>
            <a:endParaRPr kumimoji="1" lang="ja-JP" altLang="en-US" dirty="0"/>
          </a:p>
        </p:txBody>
      </p:sp>
    </p:spTree>
    <p:extLst>
      <p:ext uri="{BB962C8B-B14F-4D97-AF65-F5344CB8AC3E}">
        <p14:creationId xmlns:p14="http://schemas.microsoft.com/office/powerpoint/2010/main" val="239118367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16632"/>
            <a:ext cx="8229600" cy="1143000"/>
          </a:xfrm>
        </p:spPr>
        <p:txBody>
          <a:bodyPr/>
          <a:lstStyle/>
          <a:p>
            <a:r>
              <a:rPr lang="ja-JP" altLang="en-US" dirty="0"/>
              <a:t>毒食</a:t>
            </a:r>
            <a:r>
              <a:rPr lang="ja-JP" altLang="en-US" dirty="0" err="1"/>
              <a:t>わば</a:t>
            </a:r>
            <a:r>
              <a:rPr lang="ja-JP" altLang="en-US" dirty="0"/>
              <a:t>皿まで</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88260306"/>
              </p:ext>
            </p:extLst>
          </p:nvPr>
        </p:nvGraphicFramePr>
        <p:xfrm>
          <a:off x="323528" y="1124744"/>
          <a:ext cx="8496944" cy="5544616"/>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5</a:t>
            </a:fld>
            <a:endParaRPr lang="en-US" altLang="ja-JP"/>
          </a:p>
        </p:txBody>
      </p:sp>
    </p:spTree>
    <p:extLst>
      <p:ext uri="{BB962C8B-B14F-4D97-AF65-F5344CB8AC3E}">
        <p14:creationId xmlns:p14="http://schemas.microsoft.com/office/powerpoint/2010/main" val="192262130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選挙管理の</a:t>
            </a:r>
            <a:r>
              <a:rPr lang="ja-JP" altLang="en-US" dirty="0" smtClean="0"/>
              <a:t>実務：有望</a:t>
            </a:r>
            <a:r>
              <a:rPr kumimoji="1" lang="ja-JP" altLang="en-US" dirty="0" smtClean="0"/>
              <a:t>なテーマ</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政治学者は実務を</a:t>
            </a:r>
            <a:r>
              <a:rPr lang="ja-JP" altLang="en-US" dirty="0"/>
              <a:t>もっと</a:t>
            </a:r>
            <a:r>
              <a:rPr kumimoji="1" lang="ja-JP" altLang="en-US" dirty="0" smtClean="0"/>
              <a:t>知った方がよいし、研究テーマの宝庫である</a:t>
            </a:r>
            <a:endParaRPr kumimoji="1" lang="en-US" altLang="ja-JP" dirty="0" smtClean="0"/>
          </a:p>
          <a:p>
            <a:r>
              <a:rPr kumimoji="1" lang="ja-JP" altLang="en-US" dirty="0" smtClean="0"/>
              <a:t>読取分類機</a:t>
            </a:r>
            <a:r>
              <a:rPr kumimoji="1" lang="ja-JP" altLang="en-US" dirty="0" smtClean="0"/>
              <a:t>、計数器、</a:t>
            </a:r>
            <a:r>
              <a:rPr lang="ja-JP" altLang="en-US" dirty="0" smtClean="0"/>
              <a:t>自書式</a:t>
            </a:r>
            <a:r>
              <a:rPr lang="ja-JP" altLang="en-US" dirty="0" smtClean="0"/>
              <a:t>か記号式か、</a:t>
            </a:r>
            <a:r>
              <a:rPr kumimoji="1" lang="ja-JP" altLang="en-US" dirty="0" smtClean="0"/>
              <a:t>電子投票</a:t>
            </a:r>
            <a:endParaRPr kumimoji="1" lang="en-US" altLang="ja-JP" dirty="0" smtClean="0"/>
          </a:p>
          <a:p>
            <a:r>
              <a:rPr lang="ja-JP" altLang="en-US" dirty="0"/>
              <a:t>（参院選選挙区）</a:t>
            </a:r>
            <a:r>
              <a:rPr kumimoji="1" lang="ja-JP" altLang="en-US" dirty="0" smtClean="0"/>
              <a:t>候補者の</a:t>
            </a:r>
            <a:r>
              <a:rPr lang="ja-JP" altLang="en-US" dirty="0"/>
              <a:t>（市区町村別</a:t>
            </a:r>
            <a:r>
              <a:rPr lang="ja-JP" altLang="en-US" dirty="0" smtClean="0"/>
              <a:t>）</a:t>
            </a:r>
            <a:r>
              <a:rPr kumimoji="1" lang="ja-JP" altLang="en-US" dirty="0" smtClean="0"/>
              <a:t>掲載順序</a:t>
            </a:r>
            <a:endParaRPr kumimoji="1" lang="en-US" altLang="ja-JP" dirty="0" smtClean="0"/>
          </a:p>
          <a:p>
            <a:pPr lvl="1"/>
            <a:r>
              <a:rPr lang="ja-JP" altLang="en-US" dirty="0"/>
              <a:t>最初に掲載された候補者の得票率は高い</a:t>
            </a:r>
            <a:r>
              <a:rPr lang="en-US" altLang="ja-JP" dirty="0" smtClean="0"/>
              <a:t>(e.g. Ho </a:t>
            </a:r>
            <a:r>
              <a:rPr lang="en-US" altLang="ja-JP" dirty="0"/>
              <a:t>and </a:t>
            </a:r>
            <a:r>
              <a:rPr lang="en-US" altLang="ja-JP" dirty="0" smtClean="0"/>
              <a:t>Imai 2006 JASA</a:t>
            </a:r>
            <a:r>
              <a:rPr lang="en-US" altLang="ja-JP" dirty="0"/>
              <a:t>, </a:t>
            </a:r>
            <a:r>
              <a:rPr lang="en-US" altLang="ja-JP" dirty="0" smtClean="0"/>
              <a:t>2008</a:t>
            </a:r>
            <a:r>
              <a:rPr lang="ja-JP" altLang="en-US" dirty="0" smtClean="0"/>
              <a:t>　</a:t>
            </a:r>
            <a:r>
              <a:rPr lang="en-US" altLang="ja-JP" dirty="0" smtClean="0"/>
              <a:t>POQ)</a:t>
            </a:r>
            <a:endParaRPr kumimoji="1" lang="en-US" altLang="ja-JP" dirty="0" smtClean="0"/>
          </a:p>
          <a:p>
            <a:r>
              <a:rPr lang="ja-JP" altLang="en-US" dirty="0" smtClean="0"/>
              <a:t>間違い・ミス・不正</a:t>
            </a:r>
            <a:r>
              <a:rPr kumimoji="1" lang="ja-JP" altLang="en-US" dirty="0" smtClean="0"/>
              <a:t>への</a:t>
            </a:r>
            <a:r>
              <a:rPr kumimoji="1" lang="ja-JP" altLang="en-US" dirty="0" smtClean="0"/>
              <a:t>対応</a:t>
            </a:r>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6</a:t>
            </a:fld>
            <a:endParaRPr lang="en-US" altLang="ja-JP"/>
          </a:p>
        </p:txBody>
      </p:sp>
    </p:spTree>
    <p:extLst>
      <p:ext uri="{BB962C8B-B14F-4D97-AF65-F5344CB8AC3E}">
        <p14:creationId xmlns:p14="http://schemas.microsoft.com/office/powerpoint/2010/main" val="386981482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4624"/>
            <a:ext cx="8229600" cy="1143000"/>
          </a:xfrm>
        </p:spPr>
        <p:txBody>
          <a:bodyPr/>
          <a:lstStyle/>
          <a:p>
            <a:r>
              <a:rPr lang="ja-JP" altLang="en-US" dirty="0"/>
              <a:t>選挙管理の実務</a:t>
            </a:r>
            <a:r>
              <a:rPr lang="ja-JP" altLang="en-US" dirty="0" smtClean="0"/>
              <a:t>：参考</a:t>
            </a:r>
            <a:r>
              <a:rPr kumimoji="1" lang="ja-JP" altLang="en-US" dirty="0" smtClean="0"/>
              <a:t>資料</a:t>
            </a:r>
            <a:endParaRPr kumimoji="1" lang="ja-JP" altLang="en-US" dirty="0"/>
          </a:p>
        </p:txBody>
      </p:sp>
      <p:sp>
        <p:nvSpPr>
          <p:cNvPr id="3" name="コンテンツ プレースホルダー 2"/>
          <p:cNvSpPr>
            <a:spLocks noGrp="1"/>
          </p:cNvSpPr>
          <p:nvPr>
            <p:ph idx="1"/>
          </p:nvPr>
        </p:nvSpPr>
        <p:spPr>
          <a:xfrm>
            <a:off x="467544" y="1124744"/>
            <a:ext cx="8229600" cy="4525963"/>
          </a:xfrm>
        </p:spPr>
        <p:txBody>
          <a:bodyPr/>
          <a:lstStyle/>
          <a:p>
            <a:r>
              <a:rPr lang="ja-JP" altLang="en-US" smtClean="0"/>
              <a:t>法令等：</a:t>
            </a:r>
            <a:r>
              <a:rPr lang="ja-JP" altLang="en-US" dirty="0" smtClean="0"/>
              <a:t>公選法</a:t>
            </a:r>
            <a:r>
              <a:rPr lang="ja-JP" altLang="en-US" dirty="0"/>
              <a:t>、同施行令、</a:t>
            </a:r>
            <a:r>
              <a:rPr lang="ja-JP" altLang="en-US" dirty="0" smtClean="0"/>
              <a:t>同施行規則、</a:t>
            </a:r>
            <a:r>
              <a:rPr lang="zh-TW" altLang="en-US" dirty="0" smtClean="0"/>
              <a:t>管理</a:t>
            </a:r>
            <a:r>
              <a:rPr lang="zh-TW" altLang="en-US" dirty="0"/>
              <a:t>執行</a:t>
            </a:r>
            <a:r>
              <a:rPr lang="zh-TW" altLang="en-US" dirty="0" smtClean="0"/>
              <a:t>通知</a:t>
            </a:r>
            <a:endParaRPr lang="ja-JP" altLang="en-US" dirty="0"/>
          </a:p>
          <a:p>
            <a:r>
              <a:rPr lang="ja-JP" altLang="en-US" dirty="0"/>
              <a:t>公刊物</a:t>
            </a:r>
            <a:endParaRPr lang="en-US" altLang="ja-JP" dirty="0"/>
          </a:p>
          <a:p>
            <a:pPr lvl="1"/>
            <a:r>
              <a:rPr lang="en-US" altLang="ja-JP" dirty="0"/>
              <a:t>『</a:t>
            </a:r>
            <a:r>
              <a:rPr lang="ja-JP" altLang="en-US" dirty="0"/>
              <a:t>選挙関係実例判例集</a:t>
            </a:r>
            <a:r>
              <a:rPr lang="en-US" altLang="ja-JP" dirty="0"/>
              <a:t>』</a:t>
            </a:r>
            <a:r>
              <a:rPr lang="ja-JP" altLang="en-US" dirty="0"/>
              <a:t>（ぎょうせい）</a:t>
            </a:r>
            <a:endParaRPr lang="en-US" altLang="ja-JP" dirty="0"/>
          </a:p>
          <a:p>
            <a:pPr lvl="1"/>
            <a:r>
              <a:rPr lang="en-US" altLang="ja-JP" dirty="0"/>
              <a:t>『</a:t>
            </a:r>
            <a:r>
              <a:rPr lang="ja-JP" altLang="en-US" dirty="0"/>
              <a:t>投開票事務ノート</a:t>
            </a:r>
            <a:r>
              <a:rPr lang="en-US" altLang="ja-JP" dirty="0"/>
              <a:t>』</a:t>
            </a:r>
            <a:r>
              <a:rPr lang="ja-JP" altLang="en-US" dirty="0"/>
              <a:t>（地方財務協会）</a:t>
            </a:r>
            <a:endParaRPr lang="en-US" altLang="ja-JP" dirty="0"/>
          </a:p>
          <a:p>
            <a:r>
              <a:rPr kumimoji="1" lang="ja-JP" altLang="en-US" dirty="0" smtClean="0"/>
              <a:t>マニュアルや内部資料を情報開示請求する</a:t>
            </a:r>
            <a:endParaRPr kumimoji="1" lang="en-US" altLang="ja-JP" dirty="0" smtClean="0"/>
          </a:p>
          <a:p>
            <a:pPr lvl="1"/>
            <a:r>
              <a:rPr lang="en-US" altLang="ja-JP" dirty="0"/>
              <a:t>『</a:t>
            </a:r>
            <a:r>
              <a:rPr lang="ja-JP" altLang="en-US" dirty="0"/>
              <a:t>平成</a:t>
            </a:r>
            <a:r>
              <a:rPr lang="ja-JP" altLang="en-US" dirty="0" smtClean="0"/>
              <a:t>○年執行</a:t>
            </a:r>
            <a:r>
              <a:rPr lang="ja-JP" altLang="en-US" dirty="0"/>
              <a:t>　○議員選挙　</a:t>
            </a:r>
            <a:r>
              <a:rPr lang="ja-JP" altLang="en-US" dirty="0" smtClean="0"/>
              <a:t>事務処理の手引</a:t>
            </a:r>
            <a:r>
              <a:rPr lang="en-US" altLang="ja-JP" dirty="0" smtClean="0"/>
              <a:t>』</a:t>
            </a:r>
          </a:p>
          <a:p>
            <a:pPr lvl="1"/>
            <a:r>
              <a:rPr lang="en-US" altLang="ja-JP" dirty="0"/>
              <a:t>『</a:t>
            </a:r>
            <a:r>
              <a:rPr lang="ja-JP" altLang="en-US" dirty="0"/>
              <a:t>平成○年執行　○議員選挙　</a:t>
            </a:r>
            <a:r>
              <a:rPr lang="ja-JP" altLang="en-US" dirty="0" smtClean="0"/>
              <a:t>投票の効力判定事務の手引</a:t>
            </a:r>
            <a:r>
              <a:rPr lang="en-US" altLang="ja-JP" dirty="0" smtClean="0"/>
              <a:t>』</a:t>
            </a:r>
            <a:endParaRPr lang="en-US" altLang="ja-JP" dirty="0"/>
          </a:p>
          <a:p>
            <a:pPr lvl="1"/>
            <a:r>
              <a:rPr lang="en-US" altLang="ja-JP" dirty="0" smtClean="0"/>
              <a:t>『</a:t>
            </a:r>
            <a:r>
              <a:rPr lang="ja-JP" altLang="en-US" dirty="0"/>
              <a:t>平成○年○月○日執行　○議員選挙　開票事務マニュアル</a:t>
            </a:r>
            <a:r>
              <a:rPr lang="en-US" altLang="ja-JP" dirty="0" smtClean="0"/>
              <a:t>』</a:t>
            </a:r>
          </a:p>
          <a:p>
            <a:pPr lvl="1"/>
            <a:r>
              <a:rPr lang="en-US" altLang="ja-JP" dirty="0" smtClean="0"/>
              <a:t>『</a:t>
            </a:r>
            <a:r>
              <a:rPr lang="ja-JP" altLang="en-US" dirty="0" smtClean="0"/>
              <a:t>最近の質疑から</a:t>
            </a:r>
            <a:r>
              <a:rPr lang="en-US" altLang="ja-JP" dirty="0" smtClean="0"/>
              <a:t>』</a:t>
            </a:r>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7</a:t>
            </a:fld>
            <a:endParaRPr lang="en-US" altLang="ja-JP"/>
          </a:p>
        </p:txBody>
      </p:sp>
    </p:spTree>
    <p:extLst>
      <p:ext uri="{BB962C8B-B14F-4D97-AF65-F5344CB8AC3E}">
        <p14:creationId xmlns:p14="http://schemas.microsoft.com/office/powerpoint/2010/main" val="287733862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8"/>
          <p:cNvSpPr>
            <a:spLocks noGrp="1"/>
          </p:cNvSpPr>
          <p:nvPr>
            <p:ph type="title"/>
          </p:nvPr>
        </p:nvSpPr>
        <p:spPr>
          <a:xfrm>
            <a:off x="251520" y="1700808"/>
            <a:ext cx="8605838" cy="1152525"/>
          </a:xfrm>
        </p:spPr>
        <p:txBody>
          <a:bodyPr/>
          <a:lstStyle/>
          <a:p>
            <a:r>
              <a:rPr lang="ja-JP" altLang="en-US" dirty="0" smtClean="0"/>
              <a:t>大西裕</a:t>
            </a:r>
            <a:br>
              <a:rPr lang="ja-JP" altLang="en-US" dirty="0" smtClean="0"/>
            </a:br>
            <a:r>
              <a:rPr lang="ja-JP" altLang="en-US" dirty="0"/>
              <a:t>「選挙管理委員会</a:t>
            </a:r>
            <a:r>
              <a:rPr lang="ja-JP" altLang="en-US" dirty="0" smtClean="0"/>
              <a:t>と</a:t>
            </a:r>
            <a:r>
              <a:rPr lang="en-US" altLang="ja-JP" dirty="0" smtClean="0"/>
              <a:t/>
            </a:r>
            <a:br>
              <a:rPr lang="en-US" altLang="ja-JP" dirty="0" smtClean="0"/>
            </a:br>
            <a:r>
              <a:rPr lang="ja-JP" altLang="en-US" dirty="0" smtClean="0"/>
              <a:t>積極的</a:t>
            </a:r>
            <a:r>
              <a:rPr lang="ja-JP" altLang="en-US" dirty="0"/>
              <a:t>投票権</a:t>
            </a:r>
            <a:r>
              <a:rPr lang="ja-JP" altLang="en-US" dirty="0" smtClean="0"/>
              <a:t>保障：</a:t>
            </a:r>
            <a:r>
              <a:rPr lang="en-US" altLang="ja-JP" dirty="0" smtClean="0"/>
              <a:t/>
            </a:r>
            <a:br>
              <a:rPr lang="en-US" altLang="ja-JP" dirty="0" smtClean="0"/>
            </a:br>
            <a:r>
              <a:rPr lang="ja-JP" altLang="en-US" dirty="0" smtClean="0"/>
              <a:t>全国</a:t>
            </a:r>
            <a:r>
              <a:rPr lang="ja-JP" altLang="en-US" dirty="0"/>
              <a:t>市区町村選挙管理</a:t>
            </a:r>
            <a:r>
              <a:rPr lang="ja-JP" altLang="en-US" dirty="0" smtClean="0"/>
              <a:t>委員会</a:t>
            </a:r>
            <a:r>
              <a:rPr lang="en-US" altLang="ja-JP" dirty="0" smtClean="0"/>
              <a:t/>
            </a:r>
            <a:br>
              <a:rPr lang="en-US" altLang="ja-JP" dirty="0" smtClean="0"/>
            </a:br>
            <a:r>
              <a:rPr lang="ja-JP" altLang="en-US" dirty="0" smtClean="0"/>
              <a:t>事務局</a:t>
            </a:r>
            <a:r>
              <a:rPr lang="ja-JP" altLang="en-US" dirty="0"/>
              <a:t>調査より」</a:t>
            </a:r>
            <a:endParaRPr lang="ja-JP" altLang="en-US" dirty="0" smtClean="0"/>
          </a:p>
        </p:txBody>
      </p:sp>
      <p:sp>
        <p:nvSpPr>
          <p:cNvPr id="18435"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20BF5CAE-5C8C-4306-9A65-D66BD7463F5B}" type="slidenum">
              <a:rPr lang="en-US" altLang="ja-JP"/>
              <a:pPr eaLnBrk="1" hangingPunct="1"/>
              <a:t>8</a:t>
            </a:fld>
            <a:endParaRPr lang="en-US" altLang="ja-JP"/>
          </a:p>
        </p:txBody>
      </p:sp>
    </p:spTree>
    <p:extLst>
      <p:ext uri="{BB962C8B-B14F-4D97-AF65-F5344CB8AC3E}">
        <p14:creationId xmlns:p14="http://schemas.microsoft.com/office/powerpoint/2010/main" val="412533462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理論</a:t>
            </a:r>
            <a:r>
              <a:rPr lang="ja-JP" altLang="en-US" dirty="0"/>
              <a:t>から導かれる</a:t>
            </a:r>
            <a:r>
              <a:rPr lang="ja-JP" altLang="en-US" dirty="0" smtClean="0"/>
              <a:t>仮説</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理論</a:t>
            </a:r>
            <a:endParaRPr kumimoji="1" lang="en-US" altLang="ja-JP" dirty="0" smtClean="0"/>
          </a:p>
          <a:p>
            <a:pPr lvl="1"/>
            <a:r>
              <a:rPr kumimoji="1" lang="ja-JP" altLang="en-US" dirty="0" smtClean="0"/>
              <a:t>首長の意向が選管委員・事務局の人事など制度的に反映されやすいと</a:t>
            </a:r>
            <a:endParaRPr kumimoji="1" lang="en-US" altLang="ja-JP" dirty="0" smtClean="0"/>
          </a:p>
          <a:p>
            <a:pPr lvl="1"/>
            <a:r>
              <a:rPr kumimoji="1" lang="ja-JP" altLang="en-US" dirty="0" smtClean="0"/>
              <a:t>積極的投票権保障　＜　行政的効率性</a:t>
            </a:r>
            <a:endParaRPr kumimoji="1" lang="en-US" altLang="ja-JP" dirty="0" smtClean="0"/>
          </a:p>
          <a:p>
            <a:pPr lvl="1"/>
            <a:r>
              <a:rPr lang="ja-JP" altLang="en-US" dirty="0" smtClean="0"/>
              <a:t>しかし何故なのか？首長は公選なのに</a:t>
            </a:r>
            <a:endParaRPr kumimoji="1" lang="en-US" altLang="ja-JP" dirty="0" smtClean="0"/>
          </a:p>
          <a:p>
            <a:r>
              <a:rPr lang="ja-JP" altLang="en-US" dirty="0" smtClean="0"/>
              <a:t>導かれる仮説</a:t>
            </a:r>
            <a:endParaRPr lang="en-US" altLang="ja-JP" dirty="0" smtClean="0"/>
          </a:p>
          <a:p>
            <a:pPr lvl="1"/>
            <a:r>
              <a:rPr lang="ja-JP" altLang="en-US" dirty="0" smtClean="0"/>
              <a:t>選管委員を議会主導</a:t>
            </a:r>
            <a:endParaRPr lang="en-US" altLang="ja-JP" dirty="0" smtClean="0"/>
          </a:p>
          <a:p>
            <a:pPr lvl="1"/>
            <a:r>
              <a:rPr lang="ja-JP" altLang="en-US" dirty="0" smtClean="0"/>
              <a:t>事務局が首長部局総務系</a:t>
            </a:r>
            <a:endParaRPr lang="en-US" altLang="ja-JP" dirty="0" smtClean="0"/>
          </a:p>
          <a:p>
            <a:pPr lvl="1"/>
            <a:r>
              <a:rPr lang="ja-JP" altLang="en-US" dirty="0" smtClean="0"/>
              <a:t>（財政力？）</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7282718D-5589-4127-8F8D-7A37F244C42E}" type="slidenum">
              <a:rPr lang="en-US" altLang="ja-JP" smtClean="0"/>
              <a:pPr>
                <a:defRPr/>
              </a:pPr>
              <a:t>9</a:t>
            </a:fld>
            <a:endParaRPr lang="en-US" altLang="ja-JP"/>
          </a:p>
        </p:txBody>
      </p:sp>
    </p:spTree>
    <p:extLst>
      <p:ext uri="{BB962C8B-B14F-4D97-AF65-F5344CB8AC3E}">
        <p14:creationId xmlns:p14="http://schemas.microsoft.com/office/powerpoint/2010/main" val="62336267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3">
      <a:dk1>
        <a:srgbClr val="003366"/>
      </a:dk1>
      <a:lt1>
        <a:srgbClr val="FFFFFF"/>
      </a:lt1>
      <a:dk2>
        <a:srgbClr val="000099"/>
      </a:dk2>
      <a:lt2>
        <a:srgbClr val="FF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chemeClr val="bg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4400" b="0" i="0" u="none" strike="noStrike" cap="none" normalizeH="0" baseline="0" smtClean="0">
            <a:ln>
              <a:noFill/>
            </a:ln>
            <a:solidFill>
              <a:schemeClr val="bg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標準デザイン 13">
        <a:dk1>
          <a:srgbClr val="003366"/>
        </a:dk1>
        <a:lt1>
          <a:srgbClr val="FFFFFF"/>
        </a:lt1>
        <a:dk2>
          <a:srgbClr val="000099"/>
        </a:dk2>
        <a:lt2>
          <a:srgbClr val="FF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1604</TotalTime>
  <Words>982</Words>
  <Application>Microsoft Office PowerPoint</Application>
  <PresentationFormat>画面に合わせる (4:3)</PresentationFormat>
  <Paragraphs>133</Paragraphs>
  <Slides>20</Slides>
  <Notes>3</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標準デザイン</vt:lpstr>
      <vt:lpstr>日本選挙学会大会＠早稲田大学 分科会B（法律・制度部会） 「選挙管理の実務・法律学・政治学」 討論</vt:lpstr>
      <vt:lpstr>選挙管理の実務：重要なテーマ</vt:lpstr>
      <vt:lpstr>選挙管理の実務：討論者のテーマ</vt:lpstr>
      <vt:lpstr>投票時間を変更した市区町村（％）</vt:lpstr>
      <vt:lpstr>毒食わば皿まで</vt:lpstr>
      <vt:lpstr>選挙管理の実務：有望なテーマ</vt:lpstr>
      <vt:lpstr>選挙管理の実務：参考資料</vt:lpstr>
      <vt:lpstr>大西裕 「選挙管理委員会と 積極的投票権保障： 全国市区町村選挙管理委員会 事務局調査より」</vt:lpstr>
      <vt:lpstr>理論から導かれる仮説</vt:lpstr>
      <vt:lpstr>導かれない仮説</vt:lpstr>
      <vt:lpstr>繰り上げてはいけないのか？</vt:lpstr>
      <vt:lpstr>選管の言い分</vt:lpstr>
      <vt:lpstr>繰り上げてはいけないのか？</vt:lpstr>
      <vt:lpstr>回帰分析：説明不足</vt:lpstr>
      <vt:lpstr>その他</vt:lpstr>
      <vt:lpstr>小島勇人 「選挙の管理執行における 留意点等について」</vt:lpstr>
      <vt:lpstr>間違い</vt:lpstr>
      <vt:lpstr>不正</vt:lpstr>
      <vt:lpstr>投票率</vt:lpstr>
      <vt:lpstr>その他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学習院大学　法学部</dc:creator>
  <cp:lastModifiedBy>fukumoto</cp:lastModifiedBy>
  <cp:revision>68</cp:revision>
  <cp:lastPrinted>2013-04-22T03:39:20Z</cp:lastPrinted>
  <dcterms:created xsi:type="dcterms:W3CDTF">2005-09-15T01:26:30Z</dcterms:created>
  <dcterms:modified xsi:type="dcterms:W3CDTF">2014-05-15T07:30:10Z</dcterms:modified>
</cp:coreProperties>
</file>