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9939338" cy="6805613"/>
  <p:defaultTextStyle>
    <a:defPPr>
      <a:defRPr lang="ja-JP"/>
    </a:defPPr>
    <a:lvl1pPr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506" y="11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0597" y="0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defTabSz="104420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DBAB6D3-5416-42EF-BAF4-2975AFCEB931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67063" y="511175"/>
            <a:ext cx="36052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4570" y="3232667"/>
            <a:ext cx="7950199" cy="3062526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63743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0597" y="6463743"/>
            <a:ext cx="4307153" cy="340281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 defTabSz="104420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D180014-ABE3-40FD-8D4C-AE184D4256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419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135" fontAlgn="base">
              <a:spcBef>
                <a:spcPct val="0"/>
              </a:spcBef>
              <a:spcAft>
                <a:spcPct val="0"/>
              </a:spcAft>
            </a:pPr>
            <a:fld id="{62D931DC-008F-48BD-A4AB-5E2086DC381F}" type="slidenum">
              <a:rPr lang="ja-JP" altLang="en-US"/>
              <a:pPr defTabSz="104413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870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135" fontAlgn="base">
              <a:spcBef>
                <a:spcPct val="0"/>
              </a:spcBef>
              <a:spcAft>
                <a:spcPct val="0"/>
              </a:spcAft>
            </a:pPr>
            <a:fld id="{41023DED-DE86-4445-84AF-EB0C0FFFC83D}" type="slidenum">
              <a:rPr lang="ja-JP" altLang="en-US"/>
              <a:pPr defTabSz="104413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37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6"/>
          <p:cNvSpPr>
            <a:spLocks/>
          </p:cNvSpPr>
          <p:nvPr/>
        </p:nvSpPr>
        <p:spPr bwMode="auto">
          <a:xfrm>
            <a:off x="0" y="0"/>
            <a:ext cx="10693400" cy="7561263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lIns="104306" tIns="52153" rIns="104306" bIns="52153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正方形/長方形 7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dirty="0"/>
          </a:p>
        </p:txBody>
      </p:sp>
      <p:grpSp>
        <p:nvGrpSpPr>
          <p:cNvPr id="6" name="グループ化 1"/>
          <p:cNvGrpSpPr>
            <a:grpSpLocks/>
          </p:cNvGrpSpPr>
          <p:nvPr/>
        </p:nvGrpSpPr>
        <p:grpSpPr bwMode="auto">
          <a:xfrm>
            <a:off x="417677" y="4568268"/>
            <a:ext cx="7435344" cy="78764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7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334133" y="2756703"/>
            <a:ext cx="7518850" cy="1668029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50868" y="4757298"/>
            <a:ext cx="7485380" cy="1307481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843A-452D-4082-B9FF-2944FC2BB340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6696-EFEF-49EE-8876-51F797161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EC4DD-39EF-42BA-A9A6-E4B67BD0313C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7151-C608-4FC8-8EBC-F09D5B7CE8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103611" y="302803"/>
            <a:ext cx="2055119" cy="645157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485399" cy="645157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D701-CDF7-4875-BE08-E5ACD0269AD8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E5A9-8C25-48A9-A7CD-5A49D6A1EF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422E-A8E0-49DB-91C5-C61F816CDBDA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6992-35C4-4812-B05A-435C9A50DA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12"/>
          <p:cNvSpPr>
            <a:spLocks/>
          </p:cNvSpPr>
          <p:nvPr/>
        </p:nvSpPr>
        <p:spPr bwMode="auto">
          <a:xfrm>
            <a:off x="0" y="0"/>
            <a:ext cx="10693400" cy="7561263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lIns="104306" tIns="52153" rIns="104306" bIns="52153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正方形/長方形 8"/>
          <p:cNvSpPr/>
          <p:nvPr/>
        </p:nvSpPr>
        <p:spPr>
          <a:xfrm>
            <a:off x="-6350" y="0"/>
            <a:ext cx="10693400" cy="75612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/>
          </a:p>
        </p:txBody>
      </p:sp>
      <p:grpSp>
        <p:nvGrpSpPr>
          <p:cNvPr id="6" name="グループ化 6"/>
          <p:cNvGrpSpPr>
            <a:grpSpLocks/>
          </p:cNvGrpSpPr>
          <p:nvPr/>
        </p:nvGrpSpPr>
        <p:grpSpPr bwMode="auto">
          <a:xfrm>
            <a:off x="835390" y="5119614"/>
            <a:ext cx="9106162" cy="78764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7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5390" y="5198378"/>
            <a:ext cx="9089390" cy="86640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2126594"/>
            <a:ext cx="9089390" cy="2968509"/>
          </a:xfrm>
        </p:spPr>
        <p:txBody>
          <a:bodyPr anchor="b"/>
          <a:lstStyle>
            <a:lvl1pPr marL="0" indent="0">
              <a:buNone/>
              <a:defRPr sz="2300" baseline="0">
                <a:solidFill>
                  <a:schemeClr val="tx2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54AA5-14D0-4088-A465-16332B1232BF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6C93-CA8E-4A45-B9FB-7BD381E1A5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4C46-0A3F-4323-A2DD-05D50A79C204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417-779B-4947-BD80-EA6B60AAFF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27E9-3435-4342-9606-C955089DE78E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5C4D-7416-4A75-AFD2-7A3A4CD9D3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4762" y="315028"/>
            <a:ext cx="8989169" cy="866401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58A02-052B-4977-B7CE-CDBEABC1B9B0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D680-C377-4E46-8CA2-324AAFA17B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F795-B536-47BB-84C0-6509CEF3E25A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78DF2-25A8-4728-B1BC-0B2F1DDE98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85CA-0535-4626-B0E9-EB49F5AA6B92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F6F6-969E-4FDB-8626-ABCE2C3223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751" y="5355906"/>
            <a:ext cx="3584890" cy="624855"/>
          </a:xfrm>
        </p:spPr>
        <p:txBody>
          <a:bodyPr anchor="b"/>
          <a:lstStyle>
            <a:lvl1pPr algn="ctr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72075" y="787611"/>
            <a:ext cx="6416040" cy="4536758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rtlCol="0">
            <a:normAutofit/>
            <a:sp3d extrusionH="57150">
              <a:bevelT w="38100" h="38100" prst="angle"/>
            </a:sp3d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9055" y="5986015"/>
            <a:ext cx="3575586" cy="698386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BF9D-41CE-4982-979F-6FDBBF0E18B8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42C1-A8ED-47C4-AAAF-F8B5456800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0" y="0"/>
            <a:ext cx="10609263" cy="7561263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2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534988" y="1654175"/>
            <a:ext cx="9623425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464C6A-513A-4D3E-9082-46C11893D7AF}" type="datetimeFigureOut">
              <a:rPr lang="ja-JP" altLang="en-US"/>
              <a:pPr>
                <a:defRPr/>
              </a:pPr>
              <a:t>2016/11/22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858309-DEE2-4827-9F07-539B6A98A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500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HGP明朝E"/>
        </a:defRPr>
      </a:lvl1pPr>
      <a:lvl2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2pPr>
      <a:lvl3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3pPr>
      <a:lvl4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4pPr>
      <a:lvl5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Bookman Old Style" pitchFamily="18" charset="0"/>
          <a:ea typeface="HGP明朝E"/>
          <a:cs typeface="HGP明朝E"/>
        </a:defRPr>
      </a:lvl9pPr>
    </p:titleStyle>
    <p:bodyStyle>
      <a:lvl1pPr marL="390525" indent="-390525" algn="l" rtl="0" fontAlgn="base">
        <a:spcBef>
          <a:spcPct val="20000"/>
        </a:spcBef>
        <a:spcAft>
          <a:spcPct val="0"/>
        </a:spcAft>
        <a:buClr>
          <a:srgbClr val="826285"/>
        </a:buClr>
        <a:buSzPct val="60000"/>
        <a:buFont typeface="Wingdings" pitchFamily="2" charset="2"/>
        <a:buChar char="u"/>
        <a:defRPr kumimoji="1" sz="3700">
          <a:solidFill>
            <a:schemeClr val="tx2"/>
          </a:solidFill>
          <a:latin typeface="+mn-lt"/>
          <a:ea typeface="+mn-ea"/>
          <a:cs typeface="+mn-cs"/>
        </a:defRPr>
      </a:lvl1pPr>
      <a:lvl2pPr marL="846138" indent="-325438" algn="l" rtl="0" fontAlgn="base">
        <a:spcBef>
          <a:spcPct val="20000"/>
        </a:spcBef>
        <a:spcAft>
          <a:spcPct val="0"/>
        </a:spcAft>
        <a:buClr>
          <a:srgbClr val="898995"/>
        </a:buClr>
        <a:buSzPct val="55000"/>
        <a:buFont typeface="Wingdings" pitchFamily="2" charset="2"/>
        <a:buChar char="u"/>
        <a:defRPr kumimoji="1" sz="3200">
          <a:solidFill>
            <a:schemeClr val="tx2"/>
          </a:solidFill>
          <a:latin typeface="+mn-lt"/>
          <a:ea typeface="+mn-ea"/>
          <a:cs typeface="+mn-cs"/>
        </a:defRPr>
      </a:lvl2pPr>
      <a:lvl3pPr marL="1303338" indent="-260350" algn="l" rtl="0" fontAlgn="base">
        <a:spcBef>
          <a:spcPct val="20000"/>
        </a:spcBef>
        <a:spcAft>
          <a:spcPct val="0"/>
        </a:spcAft>
        <a:buClr>
          <a:srgbClr val="906351"/>
        </a:buClr>
        <a:buSzPct val="55000"/>
        <a:buFont typeface="Wingdings" pitchFamily="2" charset="2"/>
        <a:buChar char="u"/>
        <a:defRPr kumimoji="1" sz="2700">
          <a:solidFill>
            <a:schemeClr val="tx2"/>
          </a:solidFill>
          <a:latin typeface="+mn-lt"/>
          <a:ea typeface="+mn-ea"/>
          <a:cs typeface="+mn-cs"/>
        </a:defRPr>
      </a:lvl3pPr>
      <a:lvl4pPr marL="1824038" indent="-260350" algn="l" rtl="0" fontAlgn="base">
        <a:spcBef>
          <a:spcPct val="20000"/>
        </a:spcBef>
        <a:spcAft>
          <a:spcPct val="0"/>
        </a:spcAft>
        <a:buClr>
          <a:srgbClr val="708B7E"/>
        </a:buClr>
        <a:buSzPct val="50000"/>
        <a:buFont typeface="Wingdings" pitchFamily="2" charset="2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4pPr>
      <a:lvl5pPr marL="2346325" indent="-260350" algn="l" rtl="0" fontAlgn="base">
        <a:spcBef>
          <a:spcPct val="20000"/>
        </a:spcBef>
        <a:spcAft>
          <a:spcPct val="0"/>
        </a:spcAft>
        <a:buClr>
          <a:srgbClr val="8B8B69"/>
        </a:buClr>
        <a:buSzPct val="45000"/>
        <a:buFont typeface="Wingdings" pitchFamily="2" charset="2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6pPr>
      <a:lvl7pPr marL="3389932" indent="-260764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7pPr>
      <a:lvl8pPr marL="3911460" indent="-260764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8pPr>
      <a:lvl9pPr marL="4432988" indent="-260764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3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521528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072" y="1068908"/>
            <a:ext cx="565277" cy="5507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71871" y="468263"/>
            <a:ext cx="4824536" cy="1224135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  <a:ea typeface="+mj-ea"/>
              </a:rPr>
              <a:t>日本</a:t>
            </a:r>
            <a:r>
              <a:rPr lang="ja-JP" altLang="en-US" sz="3600" dirty="0">
                <a:ln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  <a:ea typeface="+mj-ea"/>
              </a:rPr>
              <a:t>大学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3600" dirty="0" smtClean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and</a:t>
            </a:r>
            <a:r>
              <a:rPr lang="en-US" altLang="ja-JP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  <a:t> 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  <a:t>学習院大学</a:t>
            </a:r>
            <a:r>
              <a:rPr lang="en-US" altLang="ja-JP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  <a:t/>
            </a:r>
            <a:br>
              <a:rPr lang="en-US" altLang="ja-JP" sz="3600" dirty="0" smtClean="0">
                <a:ln>
                  <a:noFill/>
                  <a:prstDash val="solid"/>
                </a:ln>
                <a:solidFill>
                  <a:srgbClr val="002060"/>
                </a:solidFill>
                <a:effectLst/>
                <a:latin typeface="+mj-ea"/>
                <a:ea typeface="+mj-ea"/>
              </a:rPr>
            </a:br>
            <a:r>
              <a:rPr lang="ja-JP" altLang="en-US" sz="3600" dirty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～</a:t>
            </a:r>
            <a:r>
              <a:rPr lang="ja-JP" altLang="en-US" sz="3600" dirty="0" smtClean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インゼミ２０１６</a:t>
            </a:r>
            <a:r>
              <a:rPr lang="ja-JP" altLang="en-US" sz="3600" dirty="0">
                <a:ln>
                  <a:noFill/>
                  <a:prstDash val="solid"/>
                </a:ln>
                <a:solidFill>
                  <a:srgbClr val="FFC000"/>
                </a:solidFill>
                <a:effectLst/>
                <a:latin typeface="+mj-ea"/>
                <a:ea typeface="+mj-ea"/>
              </a:rPr>
              <a:t>～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5346700" y="1588"/>
            <a:ext cx="0" cy="75596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454994" y="5137953"/>
            <a:ext cx="3314078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201</a:t>
            </a:r>
            <a:r>
              <a:rPr lang="en-US" altLang="ja-JP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6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年 </a:t>
            </a: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11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月</a:t>
            </a: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26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日 </a:t>
            </a:r>
            <a:r>
              <a:rPr lang="en-US" altLang="ja-JP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13</a:t>
            </a:r>
            <a:r>
              <a:rPr lang="ja-JP" altLang="en-US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時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～</a:t>
            </a:r>
            <a:endParaRPr lang="en-US" altLang="ja-JP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+mn-lt"/>
              <a:ea typeface="+mn-ea"/>
            </a:endParaRPr>
          </a:p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学習院大学 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中央</a:t>
            </a: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30</a:t>
            </a:r>
            <a:r>
              <a:rPr lang="en-US" altLang="ja-JP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2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教室</a:t>
            </a:r>
            <a:endParaRPr lang="ja-JP" altLang="en-US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4340" name="テキスト ボックス 12"/>
          <p:cNvSpPr txBox="1">
            <a:spLocks noChangeArrowheads="1"/>
          </p:cNvSpPr>
          <p:nvPr/>
        </p:nvSpPr>
        <p:spPr bwMode="auto">
          <a:xfrm>
            <a:off x="6012099" y="6351617"/>
            <a:ext cx="42148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400">
                <a:latin typeface="Century Schoolbook"/>
                <a:ea typeface="標楷體"/>
                <a:cs typeface="標楷體"/>
              </a:rPr>
              <a:t>学習院大学</a:t>
            </a:r>
            <a:br>
              <a:rPr lang="zh-TW" altLang="en-US" sz="1400">
                <a:latin typeface="Century Schoolbook"/>
                <a:ea typeface="標楷體"/>
                <a:cs typeface="標楷體"/>
              </a:rPr>
            </a:br>
            <a:r>
              <a:rPr lang="zh-TW" altLang="en-US" sz="1400">
                <a:latin typeface="Century Schoolbook"/>
                <a:ea typeface="標楷體"/>
                <a:cs typeface="標楷體"/>
              </a:rPr>
              <a:t>〒</a:t>
            </a:r>
            <a:r>
              <a:rPr lang="en-US" altLang="zh-TW" sz="1400">
                <a:latin typeface="Century Schoolbook"/>
                <a:ea typeface="標楷體"/>
                <a:cs typeface="標楷體"/>
              </a:rPr>
              <a:t>171-8588 </a:t>
            </a:r>
            <a:r>
              <a:rPr lang="zh-TW" altLang="en-US" sz="1400">
                <a:latin typeface="Century Schoolbook"/>
                <a:ea typeface="標楷體"/>
                <a:cs typeface="標楷體"/>
              </a:rPr>
              <a:t>東京都豊島区目白</a:t>
            </a:r>
            <a:r>
              <a:rPr lang="en-US" altLang="zh-TW" sz="1400">
                <a:latin typeface="Century Schoolbook"/>
                <a:ea typeface="標楷體"/>
                <a:cs typeface="標楷體"/>
              </a:rPr>
              <a:t>1-5-1</a:t>
            </a:r>
            <a:br>
              <a:rPr lang="en-US" altLang="zh-TW" sz="1400">
                <a:latin typeface="Century Schoolbook"/>
                <a:ea typeface="標楷體"/>
                <a:cs typeface="標楷體"/>
              </a:rPr>
            </a:br>
            <a:endParaRPr lang="ja-JP" altLang="en-US" sz="1400">
              <a:latin typeface="Century Schoolbook"/>
              <a:ea typeface="ＭＳ Ｐ明朝" pitchFamily="18" charset="-128"/>
            </a:endParaRPr>
          </a:p>
        </p:txBody>
      </p:sp>
      <p:pic>
        <p:nvPicPr>
          <p:cNvPr id="14341" name="Picture 2" descr="http://img.pics.livedoor.com/012/5/b/5b1573fb9b847dcf5fe7-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698" y="1942007"/>
            <a:ext cx="36576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1382912" y="324247"/>
            <a:ext cx="28575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校内案内</a:t>
            </a:r>
            <a:endParaRPr lang="en-US" altLang="ja-JP" sz="3200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14343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725" y="1331913"/>
            <a:ext cx="4364038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666750" y="4860925"/>
            <a:ext cx="44639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○会場：中央教室（中央教育棟</a:t>
            </a:r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）</a:t>
            </a:r>
            <a:endParaRPr lang="en-US" altLang="ja-JP" sz="2000" dirty="0">
              <a:solidFill>
                <a:srgbClr val="525187"/>
              </a:solidFill>
              <a:latin typeface="HGP明朝E"/>
              <a:ea typeface="HGP明朝E"/>
              <a:cs typeface="HGP明朝E"/>
            </a:endParaRPr>
          </a:p>
          <a:p>
            <a:r>
              <a:rPr lang="ja-JP" altLang="en-US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　　　　～１</a:t>
            </a:r>
            <a:r>
              <a:rPr lang="en-US" altLang="ja-JP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F</a:t>
            </a:r>
            <a:r>
              <a:rPr lang="ja-JP" altLang="en-US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にサブウェイあり～</a:t>
            </a:r>
            <a:endParaRPr lang="en-US" altLang="ja-JP" sz="2000" dirty="0">
              <a:solidFill>
                <a:srgbClr val="525187"/>
              </a:solidFill>
              <a:latin typeface="HGP明朝E"/>
              <a:ea typeface="HGP明朝E"/>
              <a:cs typeface="HGP明朝E"/>
            </a:endParaRPr>
          </a:p>
          <a:p>
            <a:endParaRPr lang="en-US" altLang="ja-JP" sz="2000" dirty="0">
              <a:solidFill>
                <a:srgbClr val="525187"/>
              </a:solidFill>
              <a:latin typeface="Century Schoolbook"/>
              <a:ea typeface="ＭＳ Ｐ明朝" pitchFamily="18" charset="-128"/>
            </a:endParaRPr>
          </a:p>
          <a:p>
            <a:r>
              <a:rPr lang="ja-JP" altLang="en-US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△セブンイレブン：輔仁会館２</a:t>
            </a:r>
            <a:r>
              <a:rPr lang="en-US" altLang="ja-JP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F</a:t>
            </a:r>
          </a:p>
          <a:p>
            <a:endParaRPr lang="en-US" altLang="ja-JP" sz="2000" dirty="0">
              <a:solidFill>
                <a:srgbClr val="525187"/>
              </a:solidFill>
              <a:latin typeface="HGP明朝E"/>
              <a:ea typeface="HGP明朝E"/>
              <a:cs typeface="HGP明朝E"/>
            </a:endParaRPr>
          </a:p>
          <a:p>
            <a:r>
              <a:rPr lang="ja-JP" altLang="en-US" sz="2000" dirty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□購買：西５号館１</a:t>
            </a:r>
            <a:r>
              <a:rPr lang="en-US" altLang="ja-JP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F(</a:t>
            </a:r>
            <a:r>
              <a:rPr lang="ja-JP" altLang="en-US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セブンの方が良い</a:t>
            </a:r>
            <a:r>
              <a:rPr lang="en-US" altLang="ja-JP" sz="2000" dirty="0" smtClean="0">
                <a:solidFill>
                  <a:srgbClr val="525187"/>
                </a:solidFill>
                <a:latin typeface="HGP明朝E"/>
                <a:ea typeface="HGP明朝E"/>
                <a:cs typeface="HGP明朝E"/>
              </a:rPr>
              <a:t>)</a:t>
            </a:r>
            <a:r>
              <a:rPr lang="ja-JP" altLang="en-US" sz="2000" dirty="0">
                <a:latin typeface="HGP明朝E"/>
                <a:ea typeface="HGP明朝E"/>
                <a:cs typeface="HGP明朝E"/>
              </a:rPr>
              <a:t>　</a:t>
            </a:r>
            <a:endParaRPr lang="en-US" altLang="ja-JP" sz="2000" dirty="0">
              <a:latin typeface="Century Schoolbook"/>
              <a:ea typeface="ＭＳ Ｐ明朝" pitchFamily="18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530350" y="1487488"/>
            <a:ext cx="720725" cy="647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下矢印 15"/>
          <p:cNvSpPr/>
          <p:nvPr/>
        </p:nvSpPr>
        <p:spPr>
          <a:xfrm rot="9964139">
            <a:off x="3330575" y="2941638"/>
            <a:ext cx="187325" cy="2333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3260725" y="2025650"/>
            <a:ext cx="647700" cy="527050"/>
          </a:xfrm>
          <a:prstGeom prst="triangl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下矢印 20"/>
          <p:cNvSpPr/>
          <p:nvPr/>
        </p:nvSpPr>
        <p:spPr>
          <a:xfrm rot="7073150">
            <a:off x="2282826" y="1962150"/>
            <a:ext cx="195262" cy="2428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下矢印 21"/>
          <p:cNvSpPr/>
          <p:nvPr/>
        </p:nvSpPr>
        <p:spPr>
          <a:xfrm rot="6737718">
            <a:off x="2975769" y="2097881"/>
            <a:ext cx="192088" cy="238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下矢印 22"/>
          <p:cNvSpPr/>
          <p:nvPr/>
        </p:nvSpPr>
        <p:spPr>
          <a:xfrm rot="8706061">
            <a:off x="3648075" y="3673475"/>
            <a:ext cx="173038" cy="215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下矢印 23"/>
          <p:cNvSpPr/>
          <p:nvPr/>
        </p:nvSpPr>
        <p:spPr>
          <a:xfrm rot="7492752">
            <a:off x="4303713" y="4003675"/>
            <a:ext cx="198438" cy="2492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471738" y="2289175"/>
            <a:ext cx="685800" cy="338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570" y="1010985"/>
            <a:ext cx="665399" cy="584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5346700" y="0"/>
            <a:ext cx="0" cy="75596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786860" y="131507"/>
            <a:ext cx="285752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ea"/>
                <a:ea typeface="+mj-ea"/>
              </a:rPr>
              <a:t>スケジュール</a:t>
            </a:r>
          </a:p>
        </p:txBody>
      </p:sp>
      <p:sp>
        <p:nvSpPr>
          <p:cNvPr id="16387" name="テキスト ボックス 13"/>
          <p:cNvSpPr txBox="1">
            <a:spLocks noChangeArrowheads="1"/>
          </p:cNvSpPr>
          <p:nvPr/>
        </p:nvSpPr>
        <p:spPr bwMode="auto">
          <a:xfrm>
            <a:off x="5636130" y="663575"/>
            <a:ext cx="5183178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発表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時間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分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質疑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応答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分～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20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分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13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開会式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13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2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日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中小企業の成長に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向けた制度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保証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の</a:t>
            </a:r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	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提言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13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55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日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企業の設備投資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促進に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関する実証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分析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14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30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日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地方創生に向けた金融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機関の目利き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	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機能の強化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05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日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産業の成長を促進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する新しい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中小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企業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	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支援策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15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40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休憩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55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学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杉田玄泊～民泊解体新書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2016』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16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30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学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テレビ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(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仮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)』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17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05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学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タクシー業界再編への道のり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17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40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学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ホームセキュリティと地域の安全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</a:p>
          <a:p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発表後：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まとめ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の一言→移動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18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：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50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懇親会（集計・表彰式）→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21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時ごろ閉会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8228" y="131507"/>
            <a:ext cx="285752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懇親</a:t>
            </a:r>
            <a:r>
              <a:rPr lang="ja-JP" altLang="en-US" sz="2800" b="1" dirty="0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会場</a:t>
            </a:r>
            <a:r>
              <a:rPr lang="ja-JP" altLang="en-US" sz="2800" b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案内</a:t>
            </a:r>
            <a:endParaRPr lang="en-US" altLang="ja-JP" sz="2800" b="1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6389" name="テキスト ボックス 28"/>
          <p:cNvSpPr txBox="1">
            <a:spLocks noChangeArrowheads="1"/>
          </p:cNvSpPr>
          <p:nvPr/>
        </p:nvSpPr>
        <p:spPr bwMode="auto">
          <a:xfrm>
            <a:off x="593725" y="5221288"/>
            <a:ext cx="4176713" cy="1631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ja-JP" altLang="en-US" sz="1800" dirty="0" smtClean="0">
                <a:latin typeface="Century Schoolbook"/>
                <a:ea typeface="ＭＳ Ｐ明朝" pitchFamily="18" charset="-128"/>
              </a:rPr>
              <a:t>キリンシティ　高田馬場</a:t>
            </a:r>
            <a:endParaRPr lang="en-US" altLang="ja-JP" sz="1800" dirty="0">
              <a:latin typeface="Century Schoolbook"/>
              <a:ea typeface="ＭＳ Ｐ明朝" pitchFamily="18" charset="-128"/>
            </a:endParaRPr>
          </a:p>
          <a:p>
            <a:r>
              <a:rPr lang="en-US" altLang="ja-JP" sz="1800" dirty="0">
                <a:latin typeface="Century Schoolbook"/>
                <a:ea typeface="ＭＳ Ｐ明朝" pitchFamily="18" charset="-128"/>
              </a:rPr>
              <a:t>Tel </a:t>
            </a:r>
            <a:r>
              <a:rPr lang="en-US" altLang="ja-JP" sz="1800" dirty="0" smtClean="0">
                <a:latin typeface="Century Schoolbook"/>
                <a:ea typeface="ＭＳ Ｐ明朝" pitchFamily="18" charset="-128"/>
              </a:rPr>
              <a:t>050-5796-2296</a:t>
            </a:r>
            <a:endParaRPr lang="en-US" altLang="ja-JP" sz="1800" dirty="0">
              <a:latin typeface="Century Schoolbook"/>
              <a:ea typeface="ＭＳ Ｐ明朝" pitchFamily="18" charset="-128"/>
            </a:endParaRPr>
          </a:p>
          <a:p>
            <a:r>
              <a:rPr lang="en-US" altLang="ja-JP" sz="1800" dirty="0">
                <a:latin typeface="Century Schoolbook"/>
                <a:ea typeface="ＭＳ Ｐ明朝" pitchFamily="18" charset="-128"/>
              </a:rPr>
              <a:t> </a:t>
            </a:r>
            <a:r>
              <a:rPr lang="ja-JP" altLang="en-US" sz="1800" dirty="0">
                <a:latin typeface="Century Schoolbook"/>
                <a:ea typeface="ＭＳ Ｐ明朝" pitchFamily="18" charset="-128"/>
              </a:rPr>
              <a:t>〒</a:t>
            </a:r>
            <a:r>
              <a:rPr lang="en-US" altLang="ja-JP" sz="1800" dirty="0">
                <a:latin typeface="Century Schoolbook"/>
                <a:ea typeface="ＭＳ Ｐ明朝" pitchFamily="18" charset="-128"/>
              </a:rPr>
              <a:t>169-0075 </a:t>
            </a:r>
            <a:r>
              <a:rPr lang="ja-JP" altLang="en-US" sz="1800" dirty="0">
                <a:latin typeface="Century Schoolbook"/>
                <a:ea typeface="ＭＳ Ｐ明朝" pitchFamily="18" charset="-128"/>
              </a:rPr>
              <a:t>東京都新宿区高田</a:t>
            </a:r>
            <a:r>
              <a:rPr lang="ja-JP" altLang="en-US" sz="1800" dirty="0" smtClean="0">
                <a:latin typeface="Century Schoolbook"/>
                <a:ea typeface="ＭＳ Ｐ明朝" pitchFamily="18" charset="-128"/>
              </a:rPr>
              <a:t>馬場　　</a:t>
            </a:r>
            <a:r>
              <a:rPr lang="en-US" altLang="ja-JP" sz="1800" dirty="0" smtClean="0">
                <a:latin typeface="Century Schoolbook"/>
                <a:ea typeface="ＭＳ Ｐ明朝" pitchFamily="18" charset="-128"/>
              </a:rPr>
              <a:t>1-26-5 </a:t>
            </a:r>
            <a:r>
              <a:rPr lang="en-US" altLang="ja-JP" sz="1800" dirty="0">
                <a:latin typeface="Century Schoolbook"/>
                <a:ea typeface="ＭＳ Ｐ明朝" pitchFamily="18" charset="-128"/>
              </a:rPr>
              <a:t>F</a:t>
            </a:r>
            <a:r>
              <a:rPr lang="ja-JP" altLang="en-US" sz="1800" dirty="0">
                <a:latin typeface="Century Schoolbook"/>
                <a:ea typeface="ＭＳ Ｐ明朝" pitchFamily="18" charset="-128"/>
              </a:rPr>
              <a:t>・</a:t>
            </a:r>
            <a:r>
              <a:rPr lang="en-US" altLang="ja-JP" sz="1800" dirty="0">
                <a:latin typeface="Century Schoolbook"/>
                <a:ea typeface="ＭＳ Ｐ明朝" pitchFamily="18" charset="-128"/>
              </a:rPr>
              <a:t>I</a:t>
            </a:r>
            <a:r>
              <a:rPr lang="ja-JP" altLang="en-US" sz="1800" dirty="0">
                <a:latin typeface="Century Schoolbook"/>
                <a:ea typeface="ＭＳ Ｐ明朝" pitchFamily="18" charset="-128"/>
              </a:rPr>
              <a:t>ビル</a:t>
            </a:r>
            <a:r>
              <a:rPr lang="en-US" altLang="ja-JP" sz="1800" dirty="0">
                <a:latin typeface="Century Schoolbook"/>
                <a:ea typeface="ＭＳ Ｐ明朝" pitchFamily="18" charset="-128"/>
              </a:rPr>
              <a:t>2F</a:t>
            </a:r>
            <a:endParaRPr lang="en-US" altLang="ja-JP" sz="1400" dirty="0">
              <a:latin typeface="Century Schoolbook"/>
              <a:ea typeface="ＭＳ Ｐ明朝" pitchFamily="18" charset="-128"/>
            </a:endParaRPr>
          </a:p>
          <a:p>
            <a:r>
              <a:rPr lang="ja-JP" altLang="en-US" sz="1400" dirty="0">
                <a:latin typeface="Century Schoolbook"/>
                <a:ea typeface="ＭＳ Ｐ明朝" pitchFamily="18" charset="-128"/>
              </a:rPr>
              <a:t>学習院大学清水ゼミ・インゼミ係　</a:t>
            </a:r>
            <a:r>
              <a:rPr lang="ja-JP" altLang="en-US" sz="1400" dirty="0" smtClean="0">
                <a:latin typeface="Century Schoolbook"/>
                <a:ea typeface="ＭＳ Ｐ明朝" pitchFamily="18" charset="-128"/>
              </a:rPr>
              <a:t>小山田　悠</a:t>
            </a:r>
            <a:endParaRPr lang="en-US" altLang="ja-JP" sz="1400" dirty="0">
              <a:latin typeface="Century Schoolbook"/>
              <a:ea typeface="ＭＳ Ｐ明朝" pitchFamily="18" charset="-128"/>
            </a:endParaRPr>
          </a:p>
          <a:p>
            <a:r>
              <a:rPr lang="ja-JP" altLang="en-US" sz="1400" dirty="0">
                <a:latin typeface="Century Schoolbook"/>
                <a:ea typeface="ＭＳ Ｐ明朝" pitchFamily="18" charset="-128"/>
              </a:rPr>
              <a:t>　　　　　　　　　　　　　　　　　　　</a:t>
            </a:r>
            <a:r>
              <a:rPr lang="en-US" altLang="ja-JP" sz="1400" dirty="0" smtClean="0">
                <a:latin typeface="Century Schoolbook"/>
                <a:ea typeface="ＭＳ Ｐ明朝" pitchFamily="18" charset="-128"/>
              </a:rPr>
              <a:t>090-4022-5099</a:t>
            </a:r>
            <a:endParaRPr lang="ja-JP" altLang="en-US" sz="1400" dirty="0">
              <a:latin typeface="Century Schoolbook"/>
              <a:ea typeface="ＭＳ Ｐ明朝" pitchFamily="18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05" y="1404367"/>
            <a:ext cx="4714498" cy="318228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線吹き出し 1 (枠付き) 6"/>
          <p:cNvSpPr/>
          <p:nvPr/>
        </p:nvSpPr>
        <p:spPr>
          <a:xfrm>
            <a:off x="3402485" y="2124447"/>
            <a:ext cx="1008111" cy="360040"/>
          </a:xfrm>
          <a:prstGeom prst="border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馬場門</a:t>
            </a:r>
            <a:endParaRPr kumimoji="1" lang="ja-JP" altLang="en-US" sz="1600" dirty="0"/>
          </a:p>
        </p:txBody>
      </p:sp>
      <p:sp>
        <p:nvSpPr>
          <p:cNvPr id="8" name="線吹き出し 1 (枠付き) 7"/>
          <p:cNvSpPr/>
          <p:nvPr/>
        </p:nvSpPr>
        <p:spPr>
          <a:xfrm>
            <a:off x="3402485" y="3251951"/>
            <a:ext cx="1440160" cy="288032"/>
          </a:xfrm>
          <a:prstGeom prst="borderCallout1">
            <a:avLst>
              <a:gd name="adj1" fmla="val 18750"/>
              <a:gd name="adj2" fmla="val -8333"/>
              <a:gd name="adj3" fmla="val 3208"/>
              <a:gd name="adj4" fmla="val -398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新目白</a:t>
            </a:r>
            <a:r>
              <a:rPr lang="ja-JP" altLang="en-US" sz="1600" dirty="0"/>
              <a:t>通</a:t>
            </a:r>
            <a:r>
              <a:rPr lang="ja-JP" altLang="en-US" sz="1600" dirty="0" smtClean="0"/>
              <a:t>り</a:t>
            </a:r>
            <a:endParaRPr kumimoji="1" lang="ja-JP" altLang="en-US" sz="1600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378148" y="2322469"/>
            <a:ext cx="864096" cy="324036"/>
          </a:xfrm>
          <a:prstGeom prst="borderCallout1">
            <a:avLst>
              <a:gd name="adj1" fmla="val 51133"/>
              <a:gd name="adj2" fmla="val 109632"/>
              <a:gd name="adj3" fmla="val 186518"/>
              <a:gd name="adj4" fmla="val 14902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セブン</a:t>
            </a:r>
            <a:endParaRPr kumimoji="1" lang="ja-JP" altLang="en-US" sz="1600" dirty="0"/>
          </a:p>
        </p:txBody>
      </p:sp>
      <p:sp>
        <p:nvSpPr>
          <p:cNvPr id="11" name="線吹き出し 1 (枠付き) 10"/>
          <p:cNvSpPr/>
          <p:nvPr/>
        </p:nvSpPr>
        <p:spPr>
          <a:xfrm>
            <a:off x="2331738" y="4353390"/>
            <a:ext cx="2520280" cy="517990"/>
          </a:xfrm>
          <a:prstGeom prst="borderCallout1">
            <a:avLst>
              <a:gd name="adj1" fmla="val 18750"/>
              <a:gd name="adj2" fmla="val -8333"/>
              <a:gd name="adj3" fmla="val -6150"/>
              <a:gd name="adj4" fmla="val -2822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/>
              <a:t>キリンシティ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（ドンキのビル</a:t>
            </a:r>
            <a:r>
              <a:rPr kumimoji="1" lang="en-US" altLang="ja-JP" sz="1800" dirty="0" smtClean="0"/>
              <a:t>2F</a:t>
            </a:r>
            <a:r>
              <a:rPr kumimoji="1" lang="ja-JP" altLang="en-US" sz="1800" dirty="0" smtClean="0"/>
              <a:t>）</a:t>
            </a:r>
            <a:endParaRPr kumimoji="1" lang="ja-JP" altLang="en-US" sz="1800" dirty="0"/>
          </a:p>
        </p:txBody>
      </p:sp>
      <p:sp>
        <p:nvSpPr>
          <p:cNvPr id="12" name="線吹き出し 3 (枠付き) 11"/>
          <p:cNvSpPr/>
          <p:nvPr/>
        </p:nvSpPr>
        <p:spPr>
          <a:xfrm>
            <a:off x="339763" y="4597639"/>
            <a:ext cx="1207863" cy="363345"/>
          </a:xfrm>
          <a:prstGeom prst="borderCallout3">
            <a:avLst>
              <a:gd name="adj1" fmla="val 47629"/>
              <a:gd name="adj2" fmla="val -4610"/>
              <a:gd name="adj3" fmla="val -39008"/>
              <a:gd name="adj4" fmla="val -16667"/>
              <a:gd name="adj5" fmla="val -213545"/>
              <a:gd name="adj6" fmla="val 24261"/>
              <a:gd name="adj7" fmla="val -151075"/>
              <a:gd name="adj8" fmla="val 6306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高田馬場駅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0</TotalTime>
  <Words>51</Words>
  <Application>Microsoft Office PowerPoint</Application>
  <PresentationFormat>ユーザー設定</PresentationFormat>
  <Paragraphs>53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標楷體</vt:lpstr>
      <vt:lpstr>HGP教科書体</vt:lpstr>
      <vt:lpstr>HGP明朝E</vt:lpstr>
      <vt:lpstr>ＭＳ Ｐゴシック</vt:lpstr>
      <vt:lpstr>ＭＳ Ｐ明朝</vt:lpstr>
      <vt:lpstr>Arial</vt:lpstr>
      <vt:lpstr>Bookman Old Style</vt:lpstr>
      <vt:lpstr>Calibri</vt:lpstr>
      <vt:lpstr>Century Schoolbook</vt:lpstr>
      <vt:lpstr>Wingdings</vt:lpstr>
      <vt:lpstr>雪藤</vt:lpstr>
      <vt:lpstr>日本大学 and 学習院大学 ～インゼミ２０１６～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2</cp:revision>
  <dcterms:created xsi:type="dcterms:W3CDTF">2010-12-08T03:57:55Z</dcterms:created>
  <dcterms:modified xsi:type="dcterms:W3CDTF">2016-11-22T09:08:28Z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TC102862579990</vt:lpwstr>
  </property>
</Properties>
</file>