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9939338" cy="6805613"/>
  <p:defaultTextStyle>
    <a:defPPr>
      <a:defRPr lang="ja-JP"/>
    </a:defPPr>
    <a:lvl1pPr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02" y="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defTabSz="10442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30597" y="0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defTabSz="10442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DBAB6D3-5416-42EF-BAF4-2975AFCEB931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167063" y="511175"/>
            <a:ext cx="36052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570" y="3232667"/>
            <a:ext cx="7950199" cy="3062526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63743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defTabSz="10442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30597" y="6463743"/>
            <a:ext cx="4307153" cy="340281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defTabSz="10442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D180014-ABE3-40FD-8D4C-AE184D4256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195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4135" fontAlgn="base">
              <a:spcBef>
                <a:spcPct val="0"/>
              </a:spcBef>
              <a:spcAft>
                <a:spcPct val="0"/>
              </a:spcAft>
            </a:pPr>
            <a:fld id="{62D931DC-008F-48BD-A4AB-5E2086DC381F}" type="slidenum">
              <a:rPr lang="ja-JP" altLang="en-US"/>
              <a:pPr defTabSz="104413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870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4135" fontAlgn="base">
              <a:spcBef>
                <a:spcPct val="0"/>
              </a:spcBef>
              <a:spcAft>
                <a:spcPct val="0"/>
              </a:spcAft>
            </a:pPr>
            <a:fld id="{41023DED-DE86-4445-84AF-EB0C0FFFC83D}" type="slidenum">
              <a:rPr lang="ja-JP" altLang="en-US"/>
              <a:pPr defTabSz="104413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437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6"/>
          <p:cNvSpPr>
            <a:spLocks/>
          </p:cNvSpPr>
          <p:nvPr/>
        </p:nvSpPr>
        <p:spPr bwMode="auto">
          <a:xfrm>
            <a:off x="0" y="0"/>
            <a:ext cx="10693400" cy="7561263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5" name="正方形/長方形 7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dirty="0"/>
          </a:p>
        </p:txBody>
      </p:sp>
      <p:grpSp>
        <p:nvGrpSpPr>
          <p:cNvPr id="6" name="グループ化 1"/>
          <p:cNvGrpSpPr>
            <a:grpSpLocks/>
          </p:cNvGrpSpPr>
          <p:nvPr/>
        </p:nvGrpSpPr>
        <p:grpSpPr bwMode="auto">
          <a:xfrm>
            <a:off x="417677" y="4568268"/>
            <a:ext cx="7435344" cy="78764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334133" y="2756703"/>
            <a:ext cx="7518850" cy="1668029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50868" y="4757298"/>
            <a:ext cx="7485380" cy="1307481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843A-452D-4082-B9FF-2944FC2BB340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6696-EFEF-49EE-8876-51F7971617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C4DD-39EF-42BA-A9A6-E4B67BD0313C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7151-C608-4FC8-8EBC-F09D5B7CE8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103611" y="302803"/>
            <a:ext cx="2055119" cy="645157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485399" cy="645157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D701-CDF7-4875-BE08-E5ACD0269AD8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E5A9-8C25-48A9-A7CD-5A49D6A1EF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422E-A8E0-49DB-91C5-C61F816CDBDA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6992-35C4-4812-B05A-435C9A50DA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12"/>
          <p:cNvSpPr>
            <a:spLocks/>
          </p:cNvSpPr>
          <p:nvPr/>
        </p:nvSpPr>
        <p:spPr bwMode="auto">
          <a:xfrm>
            <a:off x="0" y="0"/>
            <a:ext cx="10693400" cy="7561263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5" name="正方形/長方形 8"/>
          <p:cNvSpPr/>
          <p:nvPr/>
        </p:nvSpPr>
        <p:spPr>
          <a:xfrm>
            <a:off x="-6350" y="0"/>
            <a:ext cx="10693400" cy="75612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grpSp>
        <p:nvGrpSpPr>
          <p:cNvPr id="6" name="グループ化 6"/>
          <p:cNvGrpSpPr>
            <a:grpSpLocks/>
          </p:cNvGrpSpPr>
          <p:nvPr/>
        </p:nvGrpSpPr>
        <p:grpSpPr bwMode="auto">
          <a:xfrm>
            <a:off x="835390" y="5119614"/>
            <a:ext cx="9106162" cy="78764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390" y="5198378"/>
            <a:ext cx="9089390" cy="86640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2126594"/>
            <a:ext cx="9089390" cy="2968509"/>
          </a:xfrm>
        </p:spPr>
        <p:txBody>
          <a:bodyPr anchor="b"/>
          <a:lstStyle>
            <a:lvl1pPr marL="0" indent="0">
              <a:buNone/>
              <a:defRPr sz="2300" baseline="0">
                <a:solidFill>
                  <a:schemeClr val="tx2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4AA5-14D0-4088-A465-16332B1232BF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6C93-CA8E-4A45-B9FB-7BD381E1A5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4C46-0A3F-4323-A2DD-05D50A79C204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1417-779B-4947-BD80-EA6B60AAFF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27E9-3435-4342-9606-C955089DE78E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5C4D-7416-4A75-AFD2-7A3A4CD9D3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4762" y="315028"/>
            <a:ext cx="8989169" cy="866401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8A02-052B-4977-B7CE-CDBEABC1B9B0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D680-C377-4E46-8CA2-324AAFA17B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F795-B536-47BB-84C0-6509CEF3E25A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8DF2-25A8-4728-B1BC-0B2F1DDE98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85CA-0535-4626-B0E9-EB49F5AA6B92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F6F6-969E-4FDB-8626-ABCE2C322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9751" y="5355906"/>
            <a:ext cx="3584890" cy="624855"/>
          </a:xfrm>
        </p:spPr>
        <p:txBody>
          <a:bodyPr anchor="b"/>
          <a:lstStyle>
            <a:lvl1pPr algn="ctr">
              <a:defRPr sz="23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172075" y="787611"/>
            <a:ext cx="6416040" cy="4536758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9055" y="5986015"/>
            <a:ext cx="3575586" cy="698386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BF9D-41CE-4982-979F-6FDBBF0E18B8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42C1-A8ED-47C4-AAAF-F8B5456800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10609263" cy="7561263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534988" y="1654175"/>
            <a:ext cx="962342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464C6A-513A-4D3E-9082-46C11893D7AF}" type="datetimeFigureOut">
              <a:rPr lang="ja-JP" altLang="en-US"/>
              <a:pPr>
                <a:defRPr/>
              </a:pPr>
              <a:t>2017/11/24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858309-DEE2-4827-9F07-539B6A98AC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50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HGP明朝E"/>
        </a:defRPr>
      </a:lvl1pPr>
      <a:lvl2pPr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2pPr>
      <a:lvl3pPr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3pPr>
      <a:lvl4pPr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4pPr>
      <a:lvl5pPr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Bookman Old Style" pitchFamily="18" charset="0"/>
          <a:ea typeface="HGP明朝E"/>
          <a:cs typeface="HGP明朝E"/>
        </a:defRPr>
      </a:lvl9pPr>
    </p:titleStyle>
    <p:bodyStyle>
      <a:lvl1pPr marL="390525" indent="-390525" algn="l" rtl="0" fontAlgn="base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700">
          <a:solidFill>
            <a:schemeClr val="tx2"/>
          </a:solidFill>
          <a:latin typeface="+mn-lt"/>
          <a:ea typeface="+mn-ea"/>
          <a:cs typeface="+mn-cs"/>
        </a:defRPr>
      </a:lvl1pPr>
      <a:lvl2pPr marL="846138" indent="-325438" algn="l" rtl="0" fontAlgn="base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3200">
          <a:solidFill>
            <a:schemeClr val="tx2"/>
          </a:solidFill>
          <a:latin typeface="+mn-lt"/>
          <a:ea typeface="+mn-ea"/>
          <a:cs typeface="+mn-cs"/>
        </a:defRPr>
      </a:lvl2pPr>
      <a:lvl3pPr marL="1303338" indent="-260350" algn="l" rtl="0" fontAlgn="base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700">
          <a:solidFill>
            <a:schemeClr val="tx2"/>
          </a:solidFill>
          <a:latin typeface="+mn-lt"/>
          <a:ea typeface="+mn-ea"/>
          <a:cs typeface="+mn-cs"/>
        </a:defRPr>
      </a:lvl3pPr>
      <a:lvl4pPr marL="1824038" indent="-260350" algn="l" rtl="0" fontAlgn="base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300">
          <a:solidFill>
            <a:schemeClr val="tx2"/>
          </a:solidFill>
          <a:latin typeface="+mn-lt"/>
          <a:ea typeface="+mn-ea"/>
          <a:cs typeface="+mn-cs"/>
        </a:defRPr>
      </a:lvl4pPr>
      <a:lvl5pPr marL="2346325" indent="-260350" algn="l" rtl="0" fontAlgn="base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300">
          <a:solidFill>
            <a:schemeClr val="tx2"/>
          </a:solidFill>
          <a:latin typeface="+mn-lt"/>
          <a:ea typeface="+mn-ea"/>
          <a:cs typeface="+mn-cs"/>
        </a:defRPr>
      </a:lvl5pPr>
      <a:lvl6pPr marL="2868404" indent="-260764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300">
          <a:solidFill>
            <a:schemeClr val="tx2"/>
          </a:solidFill>
          <a:latin typeface="+mn-lt"/>
          <a:ea typeface="+mn-ea"/>
          <a:cs typeface="+mn-cs"/>
        </a:defRPr>
      </a:lvl6pPr>
      <a:lvl7pPr marL="3389932" indent="-260764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300">
          <a:solidFill>
            <a:schemeClr val="tx2"/>
          </a:solidFill>
          <a:latin typeface="+mn-lt"/>
          <a:ea typeface="+mn-ea"/>
          <a:cs typeface="+mn-cs"/>
        </a:defRPr>
      </a:lvl7pPr>
      <a:lvl8pPr marL="3911460" indent="-260764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300">
          <a:solidFill>
            <a:schemeClr val="tx2"/>
          </a:solidFill>
          <a:latin typeface="+mn-lt"/>
          <a:ea typeface="+mn-ea"/>
          <a:cs typeface="+mn-cs"/>
        </a:defRPr>
      </a:lvl8pPr>
      <a:lvl9pPr marL="4432988" indent="-260764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3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3" y="1188343"/>
            <a:ext cx="4612297" cy="33123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23" y="1080330"/>
            <a:ext cx="565277" cy="5507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71871" y="468263"/>
            <a:ext cx="4824536" cy="122413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3600" dirty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</a:rPr>
              <a:t>学習院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</a:rPr>
              <a:t>大学 </a:t>
            </a:r>
            <a:r>
              <a:rPr lang="en-US" altLang="ja-JP" sz="3600" dirty="0" smtClean="0">
                <a:ln>
                  <a:noFill/>
                  <a:prstDash val="solid"/>
                </a:ln>
                <a:solidFill>
                  <a:srgbClr val="FFC000"/>
                </a:solidFill>
                <a:effectLst/>
                <a:latin typeface="+mj-ea"/>
                <a:ea typeface="+mj-ea"/>
              </a:rPr>
              <a:t>and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FFC000"/>
                </a:solidFill>
                <a:effectLst/>
                <a:latin typeface="+mj-ea"/>
                <a:ea typeface="+mj-ea"/>
              </a:rPr>
              <a:t> 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FF0000"/>
                </a:solidFill>
                <a:effectLst/>
                <a:latin typeface="+mj-ea"/>
              </a:rPr>
              <a:t>日本</a:t>
            </a:r>
            <a:r>
              <a:rPr lang="ja-JP" altLang="en-US" sz="3600" dirty="0">
                <a:ln>
                  <a:noFill/>
                  <a:prstDash val="solid"/>
                </a:ln>
                <a:solidFill>
                  <a:srgbClr val="FF0000"/>
                </a:solidFill>
                <a:effectLst/>
                <a:latin typeface="+mj-ea"/>
              </a:rPr>
              <a:t>大学 </a:t>
            </a:r>
            <a:r>
              <a:rPr lang="en-US" altLang="ja-JP" sz="3600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  <a:ea typeface="+mj-ea"/>
              </a:rPr>
              <a:t/>
            </a:r>
            <a:br>
              <a:rPr lang="en-US" altLang="ja-JP" sz="3600" dirty="0" smtClean="0">
                <a:ln>
                  <a:noFill/>
                  <a:prstDash val="solid"/>
                </a:ln>
                <a:solidFill>
                  <a:srgbClr val="002060"/>
                </a:solidFill>
                <a:effectLst/>
                <a:latin typeface="+mj-ea"/>
                <a:ea typeface="+mj-ea"/>
              </a:rPr>
            </a:br>
            <a:r>
              <a:rPr lang="ja-JP" altLang="en-US" sz="3600" dirty="0">
                <a:ln>
                  <a:noFill/>
                  <a:prstDash val="solid"/>
                </a:ln>
                <a:solidFill>
                  <a:srgbClr val="FFC000"/>
                </a:solidFill>
                <a:effectLst/>
                <a:latin typeface="+mj-ea"/>
                <a:ea typeface="+mj-ea"/>
              </a:rPr>
              <a:t>～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FFC000"/>
                </a:solidFill>
                <a:effectLst/>
                <a:latin typeface="+mj-ea"/>
                <a:ea typeface="+mj-ea"/>
              </a:rPr>
              <a:t>インゼミ２０１</a:t>
            </a:r>
            <a:r>
              <a:rPr lang="en-US" altLang="ja-JP" sz="3600" dirty="0" smtClean="0">
                <a:ln>
                  <a:noFill/>
                  <a:prstDash val="solid"/>
                </a:ln>
                <a:solidFill>
                  <a:srgbClr val="FFC000"/>
                </a:solidFill>
                <a:effectLst/>
                <a:latin typeface="+mj-ea"/>
                <a:ea typeface="+mj-ea"/>
              </a:rPr>
              <a:t>7</a:t>
            </a:r>
            <a:r>
              <a:rPr lang="ja-JP" altLang="en-US" sz="3600" dirty="0" smtClean="0">
                <a:ln>
                  <a:noFill/>
                  <a:prstDash val="solid"/>
                </a:ln>
                <a:solidFill>
                  <a:srgbClr val="FFC000"/>
                </a:solidFill>
                <a:effectLst/>
                <a:latin typeface="+mj-ea"/>
                <a:ea typeface="+mj-ea"/>
              </a:rPr>
              <a:t>～</a:t>
            </a:r>
            <a:endParaRPr lang="ja-JP" altLang="en-US" sz="3600" dirty="0">
              <a:ln>
                <a:noFill/>
                <a:prstDash val="solid"/>
              </a:ln>
              <a:solidFill>
                <a:srgbClr val="FFC000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346700" y="1588"/>
            <a:ext cx="0" cy="75596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54994" y="5137953"/>
            <a:ext cx="3314078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2017</a:t>
            </a: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年 </a:t>
            </a:r>
            <a: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11</a:t>
            </a: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月</a:t>
            </a:r>
            <a: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25</a:t>
            </a: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日 </a:t>
            </a:r>
            <a:r>
              <a:rPr lang="en-US" altLang="ja-JP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13</a:t>
            </a:r>
            <a:r>
              <a:rPr lang="ja-JP" altLang="en-US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時</a:t>
            </a: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～</a:t>
            </a:r>
            <a:endParaRPr lang="en-US" altLang="ja-JP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日本大学経済学部</a:t>
            </a:r>
            <a: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2</a:t>
            </a: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号館</a:t>
            </a:r>
            <a:r>
              <a:rPr lang="en-US" altLang="ja-JP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152</a:t>
            </a:r>
            <a:r>
              <a:rPr lang="ja-JP" altLang="en-US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教室</a:t>
            </a:r>
            <a:endParaRPr lang="ja-JP" altLang="en-US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40" name="テキスト ボックス 12"/>
          <p:cNvSpPr txBox="1">
            <a:spLocks noChangeArrowheads="1"/>
          </p:cNvSpPr>
          <p:nvPr/>
        </p:nvSpPr>
        <p:spPr bwMode="auto">
          <a:xfrm>
            <a:off x="6012099" y="6351617"/>
            <a:ext cx="42148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1400" dirty="0">
                <a:latin typeface="Century Schoolbook"/>
                <a:ea typeface="標楷體"/>
                <a:cs typeface="標楷體"/>
              </a:rPr>
              <a:t>日本</a:t>
            </a:r>
            <a:r>
              <a:rPr lang="zh-TW" altLang="en-US" sz="1400" dirty="0" smtClean="0">
                <a:latin typeface="Century Schoolbook"/>
                <a:ea typeface="標楷體"/>
                <a:cs typeface="標楷體"/>
              </a:rPr>
              <a:t>大学</a:t>
            </a:r>
            <a:r>
              <a:rPr lang="ja-JP" altLang="en-US" sz="1400" dirty="0" smtClean="0">
                <a:latin typeface="Century Schoolbook"/>
                <a:ea typeface="標楷體"/>
                <a:cs typeface="標楷體"/>
              </a:rPr>
              <a:t>経済学部</a:t>
            </a:r>
            <a:r>
              <a:rPr lang="zh-TW" altLang="en-US" sz="1400" dirty="0" smtClean="0">
                <a:latin typeface="Century Schoolbook"/>
                <a:ea typeface="標楷體"/>
                <a:cs typeface="標楷體"/>
              </a:rPr>
              <a:t/>
            </a:r>
            <a:br>
              <a:rPr lang="zh-TW" altLang="en-US" sz="1400" dirty="0" smtClean="0">
                <a:latin typeface="Century Schoolbook"/>
                <a:ea typeface="標楷體"/>
                <a:cs typeface="標楷體"/>
              </a:rPr>
            </a:br>
            <a:r>
              <a:rPr lang="zh-TW" altLang="en-US" sz="1400" dirty="0" smtClean="0">
                <a:latin typeface="Century Schoolbook"/>
                <a:ea typeface="標楷體"/>
                <a:cs typeface="標楷體"/>
              </a:rPr>
              <a:t>〒</a:t>
            </a:r>
            <a:r>
              <a:rPr lang="en-US" altLang="zh-TW" sz="1400" dirty="0">
                <a:latin typeface="Century Schoolbook"/>
                <a:ea typeface="標楷體"/>
                <a:cs typeface="標楷體"/>
              </a:rPr>
              <a:t>101-8360</a:t>
            </a:r>
            <a:r>
              <a:rPr lang="zh-TW" altLang="en-US" sz="1400" dirty="0">
                <a:latin typeface="Century Schoolbook"/>
                <a:ea typeface="標楷體"/>
                <a:cs typeface="標楷體"/>
              </a:rPr>
              <a:t>　東京都千代田区三崎町</a:t>
            </a:r>
            <a:r>
              <a:rPr lang="en-US" altLang="zh-TW" sz="1400" dirty="0">
                <a:latin typeface="Century Schoolbook"/>
                <a:ea typeface="標楷體"/>
                <a:cs typeface="標楷體"/>
              </a:rPr>
              <a:t>1-3-2</a:t>
            </a:r>
            <a:br>
              <a:rPr lang="en-US" altLang="zh-TW" sz="1400" dirty="0">
                <a:latin typeface="Century Schoolbook"/>
                <a:ea typeface="標楷體"/>
                <a:cs typeface="標楷體"/>
              </a:rPr>
            </a:br>
            <a:endParaRPr lang="ja-JP" altLang="en-US" sz="1400" dirty="0">
              <a:latin typeface="Century Schoolbook"/>
              <a:ea typeface="ＭＳ Ｐ明朝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2912" y="324247"/>
            <a:ext cx="28575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校内案内</a:t>
            </a:r>
            <a:endParaRPr lang="en-US" altLang="ja-JP" sz="320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7313" y="4860925"/>
            <a:ext cx="49033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○会場</a:t>
            </a:r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：日本大学経済学部</a:t>
            </a:r>
            <a:r>
              <a:rPr lang="en-US" altLang="ja-JP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2</a:t>
            </a:r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号館</a:t>
            </a:r>
            <a:endParaRPr lang="en-US" altLang="ja-JP" sz="2000" dirty="0" smtClean="0">
              <a:solidFill>
                <a:srgbClr val="525187"/>
              </a:solidFill>
              <a:latin typeface="HGP明朝E"/>
              <a:ea typeface="HGP明朝E"/>
              <a:cs typeface="HGP明朝E"/>
            </a:endParaRPr>
          </a:p>
          <a:p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　　　　～１</a:t>
            </a:r>
            <a:r>
              <a:rPr lang="en-US" altLang="ja-JP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F</a:t>
            </a:r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に自動販売機あり～</a:t>
            </a:r>
            <a:r>
              <a:rPr lang="en-US" altLang="ja-JP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/>
            </a:r>
            <a:br>
              <a:rPr lang="en-US" altLang="ja-JP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</a:br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・近隣のコンビニ等</a:t>
            </a:r>
            <a:endParaRPr lang="en-US" altLang="ja-JP" sz="2000" dirty="0">
              <a:solidFill>
                <a:srgbClr val="525187"/>
              </a:solidFill>
              <a:latin typeface="Century Schoolbook"/>
              <a:ea typeface="ＭＳ Ｐ明朝" pitchFamily="18" charset="-128"/>
            </a:endParaRPr>
          </a:p>
          <a:p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セブンイレブン：白山通り沿いに二つ</a:t>
            </a:r>
            <a:endParaRPr lang="en-US" altLang="ja-JP" sz="2000" dirty="0" smtClean="0">
              <a:solidFill>
                <a:srgbClr val="525187"/>
              </a:solidFill>
              <a:latin typeface="HGP明朝E"/>
              <a:ea typeface="HGP明朝E"/>
              <a:cs typeface="HGP明朝E"/>
            </a:endParaRPr>
          </a:p>
          <a:p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ファミリーマート：</a:t>
            </a:r>
            <a:r>
              <a:rPr lang="ja-JP" altLang="en-US" sz="2000" dirty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白山通り沿いに</a:t>
            </a:r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二つ</a:t>
            </a:r>
            <a:endParaRPr lang="en-US" altLang="ja-JP" sz="2000" dirty="0" smtClean="0">
              <a:solidFill>
                <a:srgbClr val="525187"/>
              </a:solidFill>
              <a:latin typeface="HGP明朝E"/>
              <a:ea typeface="HGP明朝E"/>
              <a:cs typeface="HGP明朝E"/>
            </a:endParaRPr>
          </a:p>
          <a:p>
            <a:r>
              <a:rPr lang="ja-JP" altLang="en-US" sz="2000" dirty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天狗、さくら水産、半兵</a:t>
            </a:r>
            <a:r>
              <a:rPr lang="ja-JP" altLang="en-US" sz="2000" dirty="0" smtClean="0">
                <a:solidFill>
                  <a:srgbClr val="525187"/>
                </a:solidFill>
                <a:latin typeface="HGP明朝E"/>
                <a:ea typeface="HGP明朝E"/>
                <a:cs typeface="HGP明朝E"/>
              </a:rPr>
              <a:t>ヱ他、飲み屋多数</a:t>
            </a:r>
            <a:endParaRPr lang="en-US" altLang="ja-JP" sz="2000" dirty="0">
              <a:solidFill>
                <a:srgbClr val="525187"/>
              </a:solidFill>
              <a:latin typeface="HGP明朝E"/>
              <a:ea typeface="HGP明朝E"/>
              <a:cs typeface="HGP明朝E"/>
            </a:endParaRPr>
          </a:p>
          <a:p>
            <a:endParaRPr lang="en-US" altLang="ja-JP" sz="2000" dirty="0">
              <a:solidFill>
                <a:srgbClr val="525187"/>
              </a:solidFill>
              <a:latin typeface="HGP明朝E"/>
              <a:ea typeface="HGP明朝E"/>
              <a:cs typeface="HGP明朝E"/>
            </a:endParaRPr>
          </a:p>
          <a:p>
            <a:r>
              <a:rPr lang="ja-JP" altLang="en-US" sz="2000" dirty="0">
                <a:latin typeface="HGP明朝E"/>
                <a:ea typeface="HGP明朝E"/>
                <a:cs typeface="HGP明朝E"/>
              </a:rPr>
              <a:t>　</a:t>
            </a:r>
            <a:endParaRPr lang="en-US" altLang="ja-JP" sz="2000" dirty="0">
              <a:latin typeface="Century Schoolbook"/>
              <a:ea typeface="ＭＳ Ｐ明朝" pitchFamily="18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996454" y="2506010"/>
            <a:ext cx="408124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下矢印 20"/>
          <p:cNvSpPr/>
          <p:nvPr/>
        </p:nvSpPr>
        <p:spPr>
          <a:xfrm rot="7073150" flipV="1">
            <a:off x="1202976" y="2625542"/>
            <a:ext cx="163952" cy="3757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7313" y="2669525"/>
            <a:ext cx="660848" cy="1471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72" y="1046909"/>
            <a:ext cx="665399" cy="584129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1504407" y="2829860"/>
            <a:ext cx="393080" cy="129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3" y="1918632"/>
            <a:ext cx="4096385" cy="2584470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3666628" y="2555461"/>
            <a:ext cx="685800" cy="1585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 flipH="1">
            <a:off x="2397026" y="2669525"/>
            <a:ext cx="1841380" cy="1603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030520"/>
            <a:ext cx="5041090" cy="315068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346700" y="0"/>
            <a:ext cx="0" cy="75596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786860" y="131507"/>
            <a:ext cx="28575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ea"/>
                <a:ea typeface="+mj-ea"/>
              </a:rPr>
              <a:t>スケジュール</a:t>
            </a:r>
          </a:p>
        </p:txBody>
      </p:sp>
      <p:sp>
        <p:nvSpPr>
          <p:cNvPr id="16387" name="テキスト ボックス 13"/>
          <p:cNvSpPr txBox="1">
            <a:spLocks noChangeArrowheads="1"/>
          </p:cNvSpPr>
          <p:nvPr/>
        </p:nvSpPr>
        <p:spPr bwMode="auto">
          <a:xfrm>
            <a:off x="5636130" y="663575"/>
            <a:ext cx="5183178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発表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時間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20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分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質疑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応答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15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分</a:t>
            </a:r>
            <a:endParaRPr lang="en-US" altLang="ja-JP" sz="1600" dirty="0" smtClean="0">
              <a:latin typeface="HGP教科書体"/>
              <a:ea typeface="HGP教科書体"/>
              <a:cs typeface="HGP教科書体"/>
            </a:endParaRPr>
          </a:p>
          <a:p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13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0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0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～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開会式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13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0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～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日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中小企業向け貸出市場の円滑化に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資する</a:t>
            </a:r>
            <a:endParaRPr lang="en-US" altLang="ja-JP" sz="1600" dirty="0" smtClean="0">
              <a:latin typeface="HGP教科書体"/>
              <a:ea typeface="HGP教科書体"/>
              <a:cs typeface="HGP教科書体"/>
            </a:endParaRPr>
          </a:p>
          <a:p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　　　　　　　  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リレーションシップバンキング政策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』</a:t>
            </a: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13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4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5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～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日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地方創生を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目指す有効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な雇用促進政策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』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14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2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0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～　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日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震災復興に向けた中小企業へ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の資金供給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/>
            </a:r>
            <a:br>
              <a:rPr lang="en-US" altLang="ja-JP" sz="1600" dirty="0" smtClean="0">
                <a:latin typeface="HGP教科書体"/>
                <a:ea typeface="HGP教科書体"/>
                <a:cs typeface="HGP教科書体"/>
              </a:rPr>
            </a:b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　　　　　　　　　の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健全化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』</a:t>
            </a: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14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55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～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休憩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15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10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～　学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高校無償化、いいんでしょうか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？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』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15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45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～　学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日本のバンカリング拠点の可能性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』</a:t>
            </a: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16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20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～　学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それゆけ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FTO!!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～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食品トレーサビリティを求めて～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』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16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>
                <a:latin typeface="HGP教科書体"/>
                <a:ea typeface="HGP教科書体"/>
                <a:cs typeface="HGP教科書体"/>
              </a:rPr>
              <a:t>55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～　学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『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ハイキュウ</a:t>
            </a:r>
            <a:r>
              <a:rPr lang="ja-JP" altLang="en-US" sz="1600" dirty="0" err="1" smtClean="0">
                <a:latin typeface="HGP教科書体"/>
                <a:ea typeface="HGP教科書体"/>
                <a:cs typeface="HGP教科書体"/>
              </a:rPr>
              <a:t>！</a:t>
            </a:r>
            <a:r>
              <a:rPr lang="ja-JP" altLang="en-US" sz="1600" dirty="0" err="1" smtClean="0">
                <a:latin typeface="HGP教科書体"/>
                <a:ea typeface="HGP教科書体"/>
                <a:cs typeface="HGP教科書体"/>
              </a:rPr>
              <a:t>、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、、嫌いになってもいいですか？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』</a:t>
            </a:r>
            <a:endParaRPr lang="en-US" altLang="ja-JP" sz="1600" dirty="0" smtClean="0">
              <a:latin typeface="HGP教科書体"/>
              <a:ea typeface="HGP教科書体"/>
              <a:cs typeface="HGP教科書体"/>
            </a:endParaRPr>
          </a:p>
          <a:p>
            <a:endParaRPr lang="en-US" altLang="ja-JP" sz="1600" dirty="0" smtClean="0">
              <a:latin typeface="HGP教科書体"/>
              <a:ea typeface="HGP教科書体"/>
              <a:cs typeface="HGP教科書体"/>
            </a:endParaRPr>
          </a:p>
          <a:p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発表後：　まとめの一言→移動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  <a:p>
            <a:endParaRPr lang="en-US" altLang="ja-JP" sz="1100" dirty="0">
              <a:latin typeface="HGP教科書体"/>
              <a:ea typeface="HGP教科書体"/>
              <a:cs typeface="HGP教科書体"/>
            </a:endParaRPr>
          </a:p>
          <a:p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18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：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30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～</a:t>
            </a:r>
            <a:r>
              <a:rPr lang="ja-JP" altLang="en-US" sz="1600" dirty="0">
                <a:latin typeface="HGP教科書体"/>
                <a:ea typeface="HGP教科書体"/>
                <a:cs typeface="HGP教科書体"/>
              </a:rPr>
              <a:t>　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懇親会（集計・表彰式）→</a:t>
            </a:r>
            <a:r>
              <a:rPr lang="en-US" altLang="ja-JP" sz="1600" dirty="0" smtClean="0">
                <a:latin typeface="HGP教科書体"/>
                <a:ea typeface="HGP教科書体"/>
                <a:cs typeface="HGP教科書体"/>
              </a:rPr>
              <a:t>21</a:t>
            </a:r>
            <a:r>
              <a:rPr lang="ja-JP" altLang="en-US" sz="1600" dirty="0" smtClean="0">
                <a:latin typeface="HGP教科書体"/>
                <a:ea typeface="HGP教科書体"/>
                <a:cs typeface="HGP教科書体"/>
              </a:rPr>
              <a:t>時閉会</a:t>
            </a:r>
            <a:endParaRPr lang="en-US" altLang="ja-JP" sz="1600" dirty="0">
              <a:latin typeface="HGP教科書体"/>
              <a:ea typeface="HGP教科書体"/>
              <a:cs typeface="HGP教科書体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8228" y="131507"/>
            <a:ext cx="28575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懇親</a:t>
            </a:r>
            <a:r>
              <a:rPr lang="ja-JP" altLang="en-US" sz="28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会場</a:t>
            </a:r>
            <a:r>
              <a:rPr lang="ja-JP" altLang="en-US" sz="28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案内</a:t>
            </a:r>
            <a:endParaRPr lang="en-US" altLang="ja-JP" sz="28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389" name="テキスト ボックス 28"/>
          <p:cNvSpPr txBox="1">
            <a:spLocks noChangeArrowheads="1"/>
          </p:cNvSpPr>
          <p:nvPr/>
        </p:nvSpPr>
        <p:spPr bwMode="auto">
          <a:xfrm>
            <a:off x="593725" y="5221288"/>
            <a:ext cx="4176713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1800" dirty="0"/>
              <a:t>咲蔵 さくら 水道橋店 </a:t>
            </a:r>
            <a:endParaRPr lang="en-US" altLang="ja-JP" sz="1800" dirty="0" smtClean="0"/>
          </a:p>
          <a:p>
            <a:r>
              <a:rPr lang="en-US" altLang="ja-JP" sz="1800" dirty="0" smtClean="0">
                <a:latin typeface="Century Schoolbook"/>
                <a:ea typeface="ＭＳ Ｐ明朝" pitchFamily="18" charset="-128"/>
              </a:rPr>
              <a:t>Tel </a:t>
            </a:r>
            <a:r>
              <a:rPr lang="en-US" altLang="ja-JP" sz="1800" dirty="0" smtClean="0"/>
              <a:t>050-5281-6673</a:t>
            </a:r>
          </a:p>
          <a:p>
            <a:r>
              <a:rPr lang="ja-JP" altLang="en-US" sz="1800" dirty="0" smtClean="0"/>
              <a:t>東京都</a:t>
            </a:r>
            <a:r>
              <a:rPr lang="ja-JP" altLang="en-US" sz="1800" dirty="0"/>
              <a:t>千代田区三崎町１</a:t>
            </a:r>
            <a:r>
              <a:rPr lang="en-US" altLang="ja-JP" sz="1800" dirty="0"/>
              <a:t>-4-8</a:t>
            </a:r>
            <a:r>
              <a:rPr lang="ja-JP" altLang="en-US" sz="1800" dirty="0"/>
              <a:t>　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愛光舎</a:t>
            </a:r>
            <a:r>
              <a:rPr lang="ja-JP" altLang="en-US" sz="1800" dirty="0"/>
              <a:t>ビル</a:t>
            </a:r>
            <a:r>
              <a:rPr lang="en-US" altLang="ja-JP" sz="1800" dirty="0" smtClean="0"/>
              <a:t>3F</a:t>
            </a:r>
          </a:p>
        </p:txBody>
      </p:sp>
      <p:sp>
        <p:nvSpPr>
          <p:cNvPr id="7" name="線吹き出し 1 (枠付き) 6"/>
          <p:cNvSpPr/>
          <p:nvPr/>
        </p:nvSpPr>
        <p:spPr>
          <a:xfrm>
            <a:off x="2754412" y="1331485"/>
            <a:ext cx="2277626" cy="720953"/>
          </a:xfrm>
          <a:prstGeom prst="borderCallout1">
            <a:avLst>
              <a:gd name="adj1" fmla="val 49116"/>
              <a:gd name="adj2" fmla="val -446"/>
              <a:gd name="adj3" fmla="val 51835"/>
              <a:gd name="adj4" fmla="val -164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咲蔵 さくら </a:t>
            </a:r>
            <a:r>
              <a:rPr lang="ja-JP" altLang="en-US" sz="1600" b="1" dirty="0" smtClean="0"/>
              <a:t>水道橋店（</a:t>
            </a:r>
            <a:r>
              <a:rPr lang="en-US" altLang="ja-JP" sz="1600" b="1" dirty="0" smtClean="0"/>
              <a:t>3F</a:t>
            </a:r>
            <a:r>
              <a:rPr lang="ja-JP" altLang="en-US" sz="1600" b="1" dirty="0" smtClean="0"/>
              <a:t>）</a:t>
            </a:r>
            <a:endParaRPr kumimoji="1" lang="ja-JP" altLang="en-US" sz="1600" b="1" dirty="0"/>
          </a:p>
        </p:txBody>
      </p:sp>
      <p:sp>
        <p:nvSpPr>
          <p:cNvPr id="8" name="線吹き出し 1 (枠付き) 7"/>
          <p:cNvSpPr/>
          <p:nvPr/>
        </p:nvSpPr>
        <p:spPr>
          <a:xfrm>
            <a:off x="3591878" y="2900796"/>
            <a:ext cx="1440160" cy="288032"/>
          </a:xfrm>
          <a:prstGeom prst="borderCallout1">
            <a:avLst>
              <a:gd name="adj1" fmla="val 39454"/>
              <a:gd name="adj2" fmla="val -51"/>
              <a:gd name="adj3" fmla="val 227504"/>
              <a:gd name="adj4" fmla="val -191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/>
              <a:t>2</a:t>
            </a:r>
            <a:r>
              <a:rPr lang="ja-JP" altLang="en-US" sz="1600" b="1" dirty="0"/>
              <a:t>号館</a:t>
            </a:r>
            <a:endParaRPr kumimoji="1" lang="ja-JP" altLang="en-US" sz="1600" b="1" dirty="0"/>
          </a:p>
        </p:txBody>
      </p:sp>
      <p:sp>
        <p:nvSpPr>
          <p:cNvPr id="10" name="線吹き出し 1 (枠付き) 9"/>
          <p:cNvSpPr/>
          <p:nvPr/>
        </p:nvSpPr>
        <p:spPr>
          <a:xfrm>
            <a:off x="378148" y="2322469"/>
            <a:ext cx="1169478" cy="324036"/>
          </a:xfrm>
          <a:prstGeom prst="borderCallout1">
            <a:avLst>
              <a:gd name="adj1" fmla="val 48065"/>
              <a:gd name="adj2" fmla="val 95829"/>
              <a:gd name="adj3" fmla="val 165047"/>
              <a:gd name="adj4" fmla="val 17784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/>
              <a:t>白山</a:t>
            </a:r>
            <a:r>
              <a:rPr lang="ja-JP" altLang="en-US" sz="1600" dirty="0"/>
              <a:t>通</a:t>
            </a:r>
            <a:r>
              <a:rPr lang="ja-JP" altLang="en-US" sz="1600" dirty="0" smtClean="0"/>
              <a:t>り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0</TotalTime>
  <Words>63</Words>
  <Application>Microsoft Office PowerPoint</Application>
  <PresentationFormat>ユーザー設定</PresentationFormat>
  <Paragraphs>46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標楷體</vt:lpstr>
      <vt:lpstr>HGP教科書体</vt:lpstr>
      <vt:lpstr>HGP明朝E</vt:lpstr>
      <vt:lpstr>ＭＳ Ｐゴシック</vt:lpstr>
      <vt:lpstr>ＭＳ Ｐ明朝</vt:lpstr>
      <vt:lpstr>Arial</vt:lpstr>
      <vt:lpstr>Bookman Old Style</vt:lpstr>
      <vt:lpstr>Calibri</vt:lpstr>
      <vt:lpstr>Century Schoolbook</vt:lpstr>
      <vt:lpstr>Wingdings</vt:lpstr>
      <vt:lpstr>雪藤</vt:lpstr>
      <vt:lpstr>学習院大学 and 日本大学  ～インゼミ２０１7～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/>
  <cp:revision>2</cp:revision>
  <dcterms:created xsi:type="dcterms:W3CDTF">2010-12-08T03:57:55Z</dcterms:created>
  <dcterms:modified xsi:type="dcterms:W3CDTF">2017-11-24T06:30:19Z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TC102862579990</vt:lpwstr>
  </property>
</Properties>
</file>