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0693400" cy="7561263"/>
  <p:notesSz cx="9939338" cy="6805613"/>
  <p:defaultTextStyle>
    <a:defPPr>
      <a:defRPr lang="ja-JP"/>
    </a:defPPr>
    <a:lvl1pPr algn="l" defTabSz="1042988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520700" indent="-63500" algn="l" defTabSz="1042988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960" y="96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153" cy="340281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 defTabSz="104420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30597" y="0"/>
            <a:ext cx="4307153" cy="340281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 defTabSz="104420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DBAB6D3-5416-42EF-BAF4-2975AFCEB931}" type="datetimeFigureOut">
              <a:rPr lang="ja-JP" altLang="en-US"/>
              <a:pPr>
                <a:defRPr/>
              </a:pPr>
              <a:t>2019/11/28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167063" y="511175"/>
            <a:ext cx="36052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4570" y="3232667"/>
            <a:ext cx="7950199" cy="3062526"/>
          </a:xfrm>
          <a:prstGeom prst="rect">
            <a:avLst/>
          </a:prstGeom>
        </p:spPr>
        <p:txBody>
          <a:bodyPr vert="horz" lIns="91541" tIns="45770" rIns="91541" bIns="4577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6463743"/>
            <a:ext cx="4307153" cy="340281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 defTabSz="104420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30597" y="6463743"/>
            <a:ext cx="4307153" cy="340281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 defTabSz="104420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D180014-ABE3-40FD-8D4C-AE184D4256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74195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4135" fontAlgn="base">
              <a:spcBef>
                <a:spcPct val="0"/>
              </a:spcBef>
              <a:spcAft>
                <a:spcPct val="0"/>
              </a:spcAft>
            </a:pPr>
            <a:fld id="{62D931DC-008F-48BD-A4AB-5E2086DC381F}" type="slidenum">
              <a:rPr lang="ja-JP" altLang="en-US"/>
              <a:pPr defTabSz="1044135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8705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741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4135" fontAlgn="base">
              <a:spcBef>
                <a:spcPct val="0"/>
              </a:spcBef>
              <a:spcAft>
                <a:spcPct val="0"/>
              </a:spcAft>
            </a:pPr>
            <a:fld id="{41023DED-DE86-4445-84AF-EB0C0FFFC83D}" type="slidenum">
              <a:rPr lang="ja-JP" altLang="en-US"/>
              <a:pPr defTabSz="1044135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437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6"/>
          <p:cNvSpPr>
            <a:spLocks/>
          </p:cNvSpPr>
          <p:nvPr/>
        </p:nvSpPr>
        <p:spPr bwMode="auto">
          <a:xfrm>
            <a:off x="0" y="0"/>
            <a:ext cx="10693400" cy="7561263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lIns="104306" tIns="52153" rIns="104306" bIns="52153"/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>
              <a:latin typeface="+mn-lt"/>
              <a:ea typeface="+mn-ea"/>
            </a:endParaRPr>
          </a:p>
        </p:txBody>
      </p:sp>
      <p:sp>
        <p:nvSpPr>
          <p:cNvPr id="5" name="正方形/長方形 7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dirty="0"/>
          </a:p>
        </p:txBody>
      </p:sp>
      <p:grpSp>
        <p:nvGrpSpPr>
          <p:cNvPr id="6" name="グループ化 1"/>
          <p:cNvGrpSpPr>
            <a:grpSpLocks/>
          </p:cNvGrpSpPr>
          <p:nvPr/>
        </p:nvGrpSpPr>
        <p:grpSpPr bwMode="auto">
          <a:xfrm>
            <a:off x="417677" y="4568268"/>
            <a:ext cx="7435344" cy="78764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7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  <p:sp>
          <p:nvSpPr>
            <p:cNvPr id="8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334133" y="2756703"/>
            <a:ext cx="7518850" cy="1668029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350868" y="4757298"/>
            <a:ext cx="7485380" cy="1307481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9" name="日付プレースホルダー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0843A-452D-4082-B9FF-2944FC2BB340}" type="datetimeFigureOut">
              <a:rPr lang="ja-JP" altLang="en-US"/>
              <a:pPr>
                <a:defRPr/>
              </a:pPr>
              <a:t>2019/11/28</a:t>
            </a:fld>
            <a:endParaRPr lang="ja-JP" altLang="en-US"/>
          </a:p>
        </p:txBody>
      </p:sp>
      <p:sp>
        <p:nvSpPr>
          <p:cNvPr id="1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F6696-EFEF-49EE-8876-51F7971617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EC4DD-39EF-42BA-A9A6-E4B67BD0313C}" type="datetimeFigureOut">
              <a:rPr lang="ja-JP" altLang="en-US"/>
              <a:pPr>
                <a:defRPr/>
              </a:pPr>
              <a:t>2019/11/28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C7151-C608-4FC8-8EBC-F09D5B7CE80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103611" y="302803"/>
            <a:ext cx="2055119" cy="645157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670" y="302803"/>
            <a:ext cx="7485399" cy="645157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AD701-CDF7-4875-BE08-E5ACD0269AD8}" type="datetimeFigureOut">
              <a:rPr lang="ja-JP" altLang="en-US"/>
              <a:pPr>
                <a:defRPr/>
              </a:pPr>
              <a:t>2019/11/28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EE5A9-8C25-48A9-A7CD-5A49D6A1EFB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E422E-A8E0-49DB-91C5-C61F816CDBDA}" type="datetimeFigureOut">
              <a:rPr lang="ja-JP" altLang="en-US"/>
              <a:pPr>
                <a:defRPr/>
              </a:pPr>
              <a:t>2019/11/28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F6992-35C4-4812-B05A-435C9A50DA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12"/>
          <p:cNvSpPr>
            <a:spLocks/>
          </p:cNvSpPr>
          <p:nvPr/>
        </p:nvSpPr>
        <p:spPr bwMode="auto">
          <a:xfrm>
            <a:off x="0" y="0"/>
            <a:ext cx="10693400" cy="7561263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lIns="104306" tIns="52153" rIns="104306" bIns="52153"/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>
              <a:latin typeface="+mn-lt"/>
              <a:ea typeface="+mn-ea"/>
            </a:endParaRPr>
          </a:p>
        </p:txBody>
      </p:sp>
      <p:sp>
        <p:nvSpPr>
          <p:cNvPr id="5" name="正方形/長方形 8"/>
          <p:cNvSpPr/>
          <p:nvPr/>
        </p:nvSpPr>
        <p:spPr>
          <a:xfrm>
            <a:off x="-6350" y="0"/>
            <a:ext cx="10693400" cy="756126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/>
          </a:p>
        </p:txBody>
      </p:sp>
      <p:grpSp>
        <p:nvGrpSpPr>
          <p:cNvPr id="6" name="グループ化 6"/>
          <p:cNvGrpSpPr>
            <a:grpSpLocks/>
          </p:cNvGrpSpPr>
          <p:nvPr/>
        </p:nvGrpSpPr>
        <p:grpSpPr bwMode="auto">
          <a:xfrm>
            <a:off x="835390" y="5119614"/>
            <a:ext cx="9106162" cy="78764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7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  <p:sp>
          <p:nvSpPr>
            <p:cNvPr id="8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5390" y="5198378"/>
            <a:ext cx="9089390" cy="86640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2126594"/>
            <a:ext cx="9089390" cy="2968509"/>
          </a:xfrm>
        </p:spPr>
        <p:txBody>
          <a:bodyPr anchor="b"/>
          <a:lstStyle>
            <a:lvl1pPr marL="0" indent="0">
              <a:buNone/>
              <a:defRPr sz="2300" baseline="0">
                <a:solidFill>
                  <a:schemeClr val="tx2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54AA5-14D0-4088-A465-16332B1232BF}" type="datetimeFigureOut">
              <a:rPr lang="ja-JP" altLang="en-US"/>
              <a:pPr>
                <a:defRPr/>
              </a:pPr>
              <a:t>2019/11/28</a:t>
            </a:fld>
            <a:endParaRPr lang="ja-JP" altLang="en-US"/>
          </a:p>
        </p:txBody>
      </p:sp>
      <p:sp>
        <p:nvSpPr>
          <p:cNvPr id="1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B6C93-CA8E-4A45-B9FB-7BD381E1A5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84C46-0A3F-4323-A2DD-05D50A79C204}" type="datetimeFigureOut">
              <a:rPr lang="ja-JP" altLang="en-US"/>
              <a:pPr>
                <a:defRPr/>
              </a:pPr>
              <a:t>2019/11/28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1417-779B-4947-BD80-EA6B60AAFF2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527E9-3435-4342-9606-C955089DE78E}" type="datetimeFigureOut">
              <a:rPr lang="ja-JP" altLang="en-US"/>
              <a:pPr>
                <a:defRPr/>
              </a:pPr>
              <a:t>2019/11/28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45C4D-7416-4A75-AFD2-7A3A4CD9D3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4762" y="315028"/>
            <a:ext cx="8989169" cy="866401"/>
          </a:xfrm>
        </p:spPr>
        <p:txBody>
          <a:bodyPr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58A02-052B-4977-B7CE-CDBEABC1B9B0}" type="datetimeFigureOut">
              <a:rPr lang="ja-JP" altLang="en-US"/>
              <a:pPr>
                <a:defRPr/>
              </a:pPr>
              <a:t>2019/11/28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ED680-C377-4E46-8CA2-324AAFA17B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5F795-B536-47BB-84C0-6509CEF3E25A}" type="datetimeFigureOut">
              <a:rPr lang="ja-JP" altLang="en-US"/>
              <a:pPr>
                <a:defRPr/>
              </a:pPr>
              <a:t>2019/11/28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78DF2-25A8-4728-B1BC-0B2F1DDE98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285CA-0535-4626-B0E9-EB49F5AA6B92}" type="datetimeFigureOut">
              <a:rPr lang="ja-JP" altLang="en-US"/>
              <a:pPr>
                <a:defRPr/>
              </a:pPr>
              <a:t>2019/11/28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5F6F6-969E-4FDB-8626-ABCE2C3223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9751" y="5355906"/>
            <a:ext cx="3584890" cy="624855"/>
          </a:xfrm>
        </p:spPr>
        <p:txBody>
          <a:bodyPr anchor="b"/>
          <a:lstStyle>
            <a:lvl1pPr algn="ctr">
              <a:defRPr sz="23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172075" y="787611"/>
            <a:ext cx="6416040" cy="4536758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rtlCol="0">
            <a:normAutofit/>
            <a:sp3d extrusionH="57150">
              <a:bevelT w="38100" h="38100" prst="angle"/>
            </a:sp3d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9055" y="5986015"/>
            <a:ext cx="3575586" cy="698386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2BF9D-41CE-4982-979F-6FDBBF0E18B8}" type="datetimeFigureOut">
              <a:rPr lang="ja-JP" altLang="en-US"/>
              <a:pPr>
                <a:defRPr/>
              </a:pPr>
              <a:t>2019/11/28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142C1-A8ED-47C4-AAAF-F8B5456800E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0" y="0"/>
            <a:ext cx="10609263" cy="7561263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306" tIns="52153" rIns="104306" bIns="52153"/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25" name="タイトル プレースホルダー 24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29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534988" y="1654175"/>
            <a:ext cx="9623425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eaLnBrk="1" fontAlgn="auto" latinLnBrk="0" hangingPunct="1">
              <a:spcBef>
                <a:spcPts val="0"/>
              </a:spcBef>
              <a:spcAft>
                <a:spcPts val="0"/>
              </a:spcAft>
              <a:defRPr kumimoji="1" sz="14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5464C6A-513A-4D3E-9082-46C11893D7AF}" type="datetimeFigureOut">
              <a:rPr lang="ja-JP" altLang="en-US"/>
              <a:pPr>
                <a:defRPr/>
              </a:pPr>
              <a:t>2019/11/28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eaLnBrk="1" fontAlgn="auto" latinLnBrk="0" hangingPunct="1">
              <a:spcBef>
                <a:spcPts val="0"/>
              </a:spcBef>
              <a:spcAft>
                <a:spcPts val="0"/>
              </a:spcAft>
              <a:defRPr kumimoji="1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eaLnBrk="1" fontAlgn="auto" latinLnBrk="0" hangingPunct="1">
              <a:spcBef>
                <a:spcPts val="0"/>
              </a:spcBef>
              <a:spcAft>
                <a:spcPts val="0"/>
              </a:spcAft>
              <a:defRPr kumimoji="1" sz="14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D858309-DEE2-4827-9F07-539B6A98AC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500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HGP明朝E"/>
        </a:defRPr>
      </a:lvl1pPr>
      <a:lvl2pPr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Bookman Old Style" pitchFamily="18" charset="0"/>
          <a:ea typeface="HGP明朝E"/>
          <a:cs typeface="HGP明朝E"/>
        </a:defRPr>
      </a:lvl2pPr>
      <a:lvl3pPr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Bookman Old Style" pitchFamily="18" charset="0"/>
          <a:ea typeface="HGP明朝E"/>
          <a:cs typeface="HGP明朝E"/>
        </a:defRPr>
      </a:lvl3pPr>
      <a:lvl4pPr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Bookman Old Style" pitchFamily="18" charset="0"/>
          <a:ea typeface="HGP明朝E"/>
          <a:cs typeface="HGP明朝E"/>
        </a:defRPr>
      </a:lvl4pPr>
      <a:lvl5pPr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Bookman Old Style" pitchFamily="18" charset="0"/>
          <a:ea typeface="HGP明朝E"/>
          <a:cs typeface="HGP明朝E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Bookman Old Style" pitchFamily="18" charset="0"/>
          <a:ea typeface="HGP明朝E"/>
          <a:cs typeface="HGP明朝E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Bookman Old Style" pitchFamily="18" charset="0"/>
          <a:ea typeface="HGP明朝E"/>
          <a:cs typeface="HGP明朝E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Bookman Old Style" pitchFamily="18" charset="0"/>
          <a:ea typeface="HGP明朝E"/>
          <a:cs typeface="HGP明朝E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Bookman Old Style" pitchFamily="18" charset="0"/>
          <a:ea typeface="HGP明朝E"/>
          <a:cs typeface="HGP明朝E"/>
        </a:defRPr>
      </a:lvl9pPr>
    </p:titleStyle>
    <p:bodyStyle>
      <a:lvl1pPr marL="390525" indent="-390525" algn="l" rtl="0" fontAlgn="base">
        <a:spcBef>
          <a:spcPct val="20000"/>
        </a:spcBef>
        <a:spcAft>
          <a:spcPct val="0"/>
        </a:spcAft>
        <a:buClr>
          <a:srgbClr val="826285"/>
        </a:buClr>
        <a:buSzPct val="60000"/>
        <a:buFont typeface="Wingdings" pitchFamily="2" charset="2"/>
        <a:buChar char="u"/>
        <a:defRPr kumimoji="1" sz="3700">
          <a:solidFill>
            <a:schemeClr val="tx2"/>
          </a:solidFill>
          <a:latin typeface="+mn-lt"/>
          <a:ea typeface="+mn-ea"/>
          <a:cs typeface="+mn-cs"/>
        </a:defRPr>
      </a:lvl1pPr>
      <a:lvl2pPr marL="846138" indent="-325438" algn="l" rtl="0" fontAlgn="base">
        <a:spcBef>
          <a:spcPct val="20000"/>
        </a:spcBef>
        <a:spcAft>
          <a:spcPct val="0"/>
        </a:spcAft>
        <a:buClr>
          <a:srgbClr val="898995"/>
        </a:buClr>
        <a:buSzPct val="55000"/>
        <a:buFont typeface="Wingdings" pitchFamily="2" charset="2"/>
        <a:buChar char="u"/>
        <a:defRPr kumimoji="1" sz="3200">
          <a:solidFill>
            <a:schemeClr val="tx2"/>
          </a:solidFill>
          <a:latin typeface="+mn-lt"/>
          <a:ea typeface="+mn-ea"/>
          <a:cs typeface="+mn-cs"/>
        </a:defRPr>
      </a:lvl2pPr>
      <a:lvl3pPr marL="1303338" indent="-260350" algn="l" rtl="0" fontAlgn="base">
        <a:spcBef>
          <a:spcPct val="20000"/>
        </a:spcBef>
        <a:spcAft>
          <a:spcPct val="0"/>
        </a:spcAft>
        <a:buClr>
          <a:srgbClr val="906351"/>
        </a:buClr>
        <a:buSzPct val="55000"/>
        <a:buFont typeface="Wingdings" pitchFamily="2" charset="2"/>
        <a:buChar char="u"/>
        <a:defRPr kumimoji="1" sz="2700">
          <a:solidFill>
            <a:schemeClr val="tx2"/>
          </a:solidFill>
          <a:latin typeface="+mn-lt"/>
          <a:ea typeface="+mn-ea"/>
          <a:cs typeface="+mn-cs"/>
        </a:defRPr>
      </a:lvl3pPr>
      <a:lvl4pPr marL="1824038" indent="-260350" algn="l" rtl="0" fontAlgn="base">
        <a:spcBef>
          <a:spcPct val="20000"/>
        </a:spcBef>
        <a:spcAft>
          <a:spcPct val="0"/>
        </a:spcAft>
        <a:buClr>
          <a:srgbClr val="708B7E"/>
        </a:buClr>
        <a:buSzPct val="50000"/>
        <a:buFont typeface="Wingdings" pitchFamily="2" charset="2"/>
        <a:buChar char="u"/>
        <a:defRPr kumimoji="1" sz="2300">
          <a:solidFill>
            <a:schemeClr val="tx2"/>
          </a:solidFill>
          <a:latin typeface="+mn-lt"/>
          <a:ea typeface="+mn-ea"/>
          <a:cs typeface="+mn-cs"/>
        </a:defRPr>
      </a:lvl4pPr>
      <a:lvl5pPr marL="2346325" indent="-260350" algn="l" rtl="0" fontAlgn="base">
        <a:spcBef>
          <a:spcPct val="20000"/>
        </a:spcBef>
        <a:spcAft>
          <a:spcPct val="0"/>
        </a:spcAft>
        <a:buClr>
          <a:srgbClr val="8B8B69"/>
        </a:buClr>
        <a:buSzPct val="45000"/>
        <a:buFont typeface="Wingdings" pitchFamily="2" charset="2"/>
        <a:buChar char="u"/>
        <a:defRPr kumimoji="1" sz="2300">
          <a:solidFill>
            <a:schemeClr val="tx2"/>
          </a:solidFill>
          <a:latin typeface="+mn-lt"/>
          <a:ea typeface="+mn-ea"/>
          <a:cs typeface="+mn-cs"/>
        </a:defRPr>
      </a:lvl5pPr>
      <a:lvl6pPr marL="2868404" indent="-260764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300">
          <a:solidFill>
            <a:schemeClr val="tx2"/>
          </a:solidFill>
          <a:latin typeface="+mn-lt"/>
          <a:ea typeface="+mn-ea"/>
          <a:cs typeface="+mn-cs"/>
        </a:defRPr>
      </a:lvl6pPr>
      <a:lvl7pPr marL="3389932" indent="-260764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300">
          <a:solidFill>
            <a:schemeClr val="tx2"/>
          </a:solidFill>
          <a:latin typeface="+mn-lt"/>
          <a:ea typeface="+mn-ea"/>
          <a:cs typeface="+mn-cs"/>
        </a:defRPr>
      </a:lvl7pPr>
      <a:lvl8pPr marL="3911460" indent="-260764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300">
          <a:solidFill>
            <a:schemeClr val="tx2"/>
          </a:solidFill>
          <a:latin typeface="+mn-lt"/>
          <a:ea typeface="+mn-ea"/>
          <a:cs typeface="+mn-cs"/>
        </a:defRPr>
      </a:lvl8pPr>
      <a:lvl9pPr marL="4432988" indent="-260764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3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521528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gif"/><Relationship Id="rId5" Type="http://schemas.openxmlformats.org/officeDocument/2006/relationships/hyperlink" Target="https://www.eco.nihon-u.ac.jp/access/" TargetMode="Externa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13" y="1188343"/>
            <a:ext cx="4612297" cy="331236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723" y="1080330"/>
            <a:ext cx="565277" cy="55070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71871" y="468263"/>
            <a:ext cx="4824536" cy="1224135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glow" dir="t">
                <a:rot lat="0" lon="0" rev="3600000"/>
              </a:lightRig>
            </a:scene3d>
            <a:sp3d prstMaterial="softEdge"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3600" dirty="0">
                <a:ln>
                  <a:noFill/>
                  <a:prstDash val="solid"/>
                </a:ln>
                <a:solidFill>
                  <a:srgbClr val="002060"/>
                </a:solidFill>
                <a:effectLst/>
                <a:latin typeface="+mj-ea"/>
              </a:rPr>
              <a:t>学習院</a:t>
            </a:r>
            <a:r>
              <a:rPr lang="ja-JP" altLang="en-US" sz="3600" dirty="0" smtClean="0">
                <a:ln>
                  <a:noFill/>
                  <a:prstDash val="solid"/>
                </a:ln>
                <a:solidFill>
                  <a:srgbClr val="002060"/>
                </a:solidFill>
                <a:effectLst/>
                <a:latin typeface="+mj-ea"/>
              </a:rPr>
              <a:t>大学 </a:t>
            </a:r>
            <a:r>
              <a:rPr lang="en-US" altLang="ja-JP" sz="3600" dirty="0" smtClean="0">
                <a:ln>
                  <a:noFill/>
                  <a:prstDash val="solid"/>
                </a:ln>
                <a:solidFill>
                  <a:srgbClr val="FFC000"/>
                </a:solidFill>
                <a:effectLst/>
                <a:latin typeface="+mj-ea"/>
                <a:ea typeface="+mj-ea"/>
              </a:rPr>
              <a:t>and</a:t>
            </a:r>
            <a:r>
              <a:rPr lang="ja-JP" altLang="en-US" sz="3600" dirty="0" smtClean="0">
                <a:ln>
                  <a:noFill/>
                  <a:prstDash val="solid"/>
                </a:ln>
                <a:solidFill>
                  <a:srgbClr val="FFC000"/>
                </a:solidFill>
                <a:effectLst/>
                <a:latin typeface="+mj-ea"/>
                <a:ea typeface="+mj-ea"/>
              </a:rPr>
              <a:t> </a:t>
            </a:r>
            <a:r>
              <a:rPr lang="ja-JP" altLang="en-US" sz="3600" dirty="0" smtClean="0">
                <a:ln>
                  <a:noFill/>
                  <a:prstDash val="solid"/>
                </a:ln>
                <a:solidFill>
                  <a:srgbClr val="FF0000"/>
                </a:solidFill>
                <a:effectLst/>
                <a:latin typeface="+mj-ea"/>
              </a:rPr>
              <a:t>日本</a:t>
            </a:r>
            <a:r>
              <a:rPr lang="ja-JP" altLang="en-US" sz="3600" dirty="0">
                <a:ln>
                  <a:noFill/>
                  <a:prstDash val="solid"/>
                </a:ln>
                <a:solidFill>
                  <a:srgbClr val="FF0000"/>
                </a:solidFill>
                <a:effectLst/>
                <a:latin typeface="+mj-ea"/>
              </a:rPr>
              <a:t>大学 </a:t>
            </a:r>
            <a:r>
              <a:rPr lang="en-US" altLang="ja-JP" sz="3600" dirty="0" smtClean="0">
                <a:ln>
                  <a:noFill/>
                  <a:prstDash val="solid"/>
                </a:ln>
                <a:solidFill>
                  <a:srgbClr val="002060"/>
                </a:solidFill>
                <a:effectLst/>
                <a:latin typeface="+mj-ea"/>
                <a:ea typeface="+mj-ea"/>
              </a:rPr>
              <a:t/>
            </a:r>
            <a:br>
              <a:rPr lang="en-US" altLang="ja-JP" sz="3600" dirty="0" smtClean="0">
                <a:ln>
                  <a:noFill/>
                  <a:prstDash val="solid"/>
                </a:ln>
                <a:solidFill>
                  <a:srgbClr val="002060"/>
                </a:solidFill>
                <a:effectLst/>
                <a:latin typeface="+mj-ea"/>
                <a:ea typeface="+mj-ea"/>
              </a:rPr>
            </a:br>
            <a:r>
              <a:rPr lang="ja-JP" altLang="en-US" sz="3600" dirty="0">
                <a:ln>
                  <a:noFill/>
                  <a:prstDash val="solid"/>
                </a:ln>
                <a:solidFill>
                  <a:srgbClr val="FFC000"/>
                </a:solidFill>
                <a:effectLst/>
                <a:latin typeface="+mj-ea"/>
                <a:ea typeface="+mj-ea"/>
              </a:rPr>
              <a:t>～</a:t>
            </a:r>
            <a:r>
              <a:rPr lang="ja-JP" altLang="en-US" sz="3600" dirty="0" smtClean="0">
                <a:ln>
                  <a:noFill/>
                  <a:prstDash val="solid"/>
                </a:ln>
                <a:solidFill>
                  <a:srgbClr val="FFC000"/>
                </a:solidFill>
                <a:effectLst/>
                <a:latin typeface="+mj-ea"/>
                <a:ea typeface="+mj-ea"/>
              </a:rPr>
              <a:t>インゼミ</a:t>
            </a:r>
            <a:r>
              <a:rPr lang="ja-JP" altLang="en-US" sz="3600" dirty="0" smtClean="0">
                <a:ln>
                  <a:noFill/>
                  <a:prstDash val="solid"/>
                </a:ln>
                <a:solidFill>
                  <a:srgbClr val="FFC000"/>
                </a:solidFill>
                <a:effectLst/>
                <a:latin typeface="+mj-ea"/>
                <a:ea typeface="+mj-ea"/>
              </a:rPr>
              <a:t>２０１</a:t>
            </a:r>
            <a:r>
              <a:rPr lang="en-US" altLang="ja-JP" sz="3600" dirty="0" smtClean="0">
                <a:ln>
                  <a:noFill/>
                  <a:prstDash val="solid"/>
                </a:ln>
                <a:solidFill>
                  <a:srgbClr val="FFC000"/>
                </a:solidFill>
                <a:effectLst/>
                <a:latin typeface="+mj-ea"/>
                <a:ea typeface="+mj-ea"/>
              </a:rPr>
              <a:t>9</a:t>
            </a:r>
            <a:r>
              <a:rPr lang="ja-JP" altLang="en-US" sz="3600" dirty="0" smtClean="0">
                <a:ln>
                  <a:noFill/>
                  <a:prstDash val="solid"/>
                </a:ln>
                <a:solidFill>
                  <a:srgbClr val="FFC000"/>
                </a:solidFill>
                <a:effectLst/>
                <a:latin typeface="+mj-ea"/>
                <a:ea typeface="+mj-ea"/>
              </a:rPr>
              <a:t>～</a:t>
            </a:r>
            <a:endParaRPr lang="ja-JP" altLang="en-US" sz="3600" dirty="0">
              <a:ln>
                <a:noFill/>
                <a:prstDash val="solid"/>
              </a:ln>
              <a:solidFill>
                <a:srgbClr val="FFC000"/>
              </a:solidFill>
              <a:effectLst/>
              <a:latin typeface="+mj-ea"/>
              <a:ea typeface="+mj-ea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5346700" y="1588"/>
            <a:ext cx="0" cy="755967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6454994" y="5137953"/>
            <a:ext cx="3314078" cy="10618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2019</a:t>
            </a:r>
            <a:r>
              <a:rPr lang="ja-JP" alt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年 </a:t>
            </a:r>
            <a:r>
              <a:rPr lang="en-US" altLang="ja-JP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11</a:t>
            </a:r>
            <a:r>
              <a:rPr lang="ja-JP" alt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月</a:t>
            </a:r>
            <a:r>
              <a:rPr lang="en-US" altLang="ja-JP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3</a:t>
            </a:r>
            <a:r>
              <a:rPr lang="en-US" altLang="ja-JP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0</a:t>
            </a:r>
            <a:r>
              <a:rPr lang="ja-JP" alt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日 </a:t>
            </a:r>
            <a:r>
              <a:rPr lang="en-US" altLang="ja-JP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13</a:t>
            </a:r>
            <a:r>
              <a:rPr lang="ja-JP" altLang="en-US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時</a:t>
            </a:r>
            <a:r>
              <a:rPr lang="ja-JP" alt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～</a:t>
            </a:r>
            <a:endParaRPr lang="en-US" altLang="ja-JP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+mn-lt"/>
              <a:ea typeface="+mn-ea"/>
            </a:endParaRPr>
          </a:p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日本大学経済学部</a:t>
            </a:r>
            <a:r>
              <a:rPr lang="en-US" altLang="ja-JP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/>
            </a:r>
            <a:br>
              <a:rPr lang="en-US" altLang="ja-JP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</a:br>
            <a:r>
              <a:rPr lang="ja-JP" alt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本</a:t>
            </a:r>
            <a:r>
              <a:rPr lang="ja-JP" alt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館</a:t>
            </a:r>
            <a:r>
              <a:rPr lang="en-US" altLang="ja-JP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53</a:t>
            </a:r>
            <a:r>
              <a:rPr lang="ja-JP" alt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教室</a:t>
            </a:r>
            <a:endParaRPr lang="ja-JP" altLang="en-US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4340" name="テキスト ボックス 12"/>
          <p:cNvSpPr txBox="1">
            <a:spLocks noChangeArrowheads="1"/>
          </p:cNvSpPr>
          <p:nvPr/>
        </p:nvSpPr>
        <p:spPr bwMode="auto">
          <a:xfrm>
            <a:off x="6012099" y="6351617"/>
            <a:ext cx="42148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ja-JP" altLang="en-US" sz="1400" dirty="0">
                <a:latin typeface="Century Schoolbook"/>
                <a:ea typeface="標楷體"/>
                <a:cs typeface="標楷體"/>
              </a:rPr>
              <a:t>日本</a:t>
            </a:r>
            <a:r>
              <a:rPr lang="zh-TW" altLang="en-US" sz="1400" dirty="0" smtClean="0">
                <a:latin typeface="Century Schoolbook"/>
                <a:ea typeface="標楷體"/>
                <a:cs typeface="標楷體"/>
              </a:rPr>
              <a:t>大学</a:t>
            </a:r>
            <a:r>
              <a:rPr lang="ja-JP" altLang="en-US" sz="1400" dirty="0" smtClean="0">
                <a:latin typeface="Century Schoolbook"/>
                <a:ea typeface="標楷體"/>
                <a:cs typeface="標楷體"/>
              </a:rPr>
              <a:t>経済学部</a:t>
            </a:r>
            <a:r>
              <a:rPr lang="zh-TW" altLang="en-US" sz="1400" dirty="0" smtClean="0">
                <a:latin typeface="Century Schoolbook"/>
                <a:ea typeface="標楷體"/>
                <a:cs typeface="標楷體"/>
              </a:rPr>
              <a:t/>
            </a:r>
            <a:br>
              <a:rPr lang="zh-TW" altLang="en-US" sz="1400" dirty="0" smtClean="0">
                <a:latin typeface="Century Schoolbook"/>
                <a:ea typeface="標楷體"/>
                <a:cs typeface="標楷體"/>
              </a:rPr>
            </a:br>
            <a:r>
              <a:rPr lang="zh-TW" altLang="en-US" sz="1400" dirty="0" smtClean="0">
                <a:latin typeface="Century Schoolbook"/>
                <a:ea typeface="標楷體"/>
                <a:cs typeface="標楷體"/>
              </a:rPr>
              <a:t>〒</a:t>
            </a:r>
            <a:r>
              <a:rPr lang="en-US" altLang="zh-TW" sz="1400" dirty="0">
                <a:latin typeface="Century Schoolbook"/>
                <a:ea typeface="標楷體"/>
                <a:cs typeface="標楷體"/>
              </a:rPr>
              <a:t>101-8360</a:t>
            </a:r>
            <a:r>
              <a:rPr lang="zh-TW" altLang="en-US" sz="1400" dirty="0">
                <a:latin typeface="Century Schoolbook"/>
                <a:ea typeface="標楷體"/>
                <a:cs typeface="標楷體"/>
              </a:rPr>
              <a:t>　東京都</a:t>
            </a:r>
            <a:r>
              <a:rPr lang="zh-TW" altLang="en-US" sz="1400" dirty="0" smtClean="0">
                <a:latin typeface="Century Schoolbook"/>
                <a:ea typeface="標楷體"/>
                <a:cs typeface="標楷體"/>
              </a:rPr>
              <a:t>千代田区</a:t>
            </a:r>
            <a:r>
              <a:rPr lang="ja-JP" altLang="en-US" sz="1400" dirty="0">
                <a:latin typeface="Century Schoolbook"/>
                <a:ea typeface="標楷體"/>
                <a:cs typeface="標楷體"/>
              </a:rPr>
              <a:t>神田</a:t>
            </a:r>
            <a:r>
              <a:rPr lang="zh-TW" altLang="en-US" sz="1400" dirty="0" smtClean="0">
                <a:latin typeface="Century Schoolbook"/>
                <a:ea typeface="標楷體"/>
                <a:cs typeface="標楷體"/>
              </a:rPr>
              <a:t>三崎町</a:t>
            </a:r>
            <a:r>
              <a:rPr lang="en-US" altLang="zh-TW" sz="1400" dirty="0">
                <a:latin typeface="Century Schoolbook"/>
                <a:ea typeface="標楷體"/>
                <a:cs typeface="標楷體"/>
              </a:rPr>
              <a:t>1-3-2</a:t>
            </a:r>
            <a:br>
              <a:rPr lang="en-US" altLang="zh-TW" sz="1400" dirty="0">
                <a:latin typeface="Century Schoolbook"/>
                <a:ea typeface="標楷體"/>
                <a:cs typeface="標楷體"/>
              </a:rPr>
            </a:br>
            <a:endParaRPr lang="ja-JP" altLang="en-US" sz="1400" dirty="0">
              <a:latin typeface="Century Schoolbook"/>
              <a:ea typeface="ＭＳ Ｐ明朝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82912" y="324247"/>
            <a:ext cx="285752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ln w="1778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校内案内</a:t>
            </a:r>
            <a:endParaRPr lang="en-US" altLang="ja-JP" sz="3200" dirty="0">
              <a:ln w="17780" cmpd="sng">
                <a:solidFill>
                  <a:srgbClr val="FFC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7313" y="4860925"/>
            <a:ext cx="490336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rgbClr val="525187"/>
                </a:solidFill>
                <a:latin typeface="HGP明朝E"/>
                <a:ea typeface="HGP明朝E"/>
                <a:cs typeface="HGP明朝E"/>
              </a:rPr>
              <a:t>○会場</a:t>
            </a:r>
            <a:r>
              <a:rPr lang="ja-JP" altLang="en-US" sz="2000" dirty="0" smtClean="0">
                <a:solidFill>
                  <a:srgbClr val="525187"/>
                </a:solidFill>
                <a:latin typeface="HGP明朝E"/>
                <a:ea typeface="HGP明朝E"/>
                <a:cs typeface="HGP明朝E"/>
              </a:rPr>
              <a:t>：日本大学経済</a:t>
            </a:r>
            <a:r>
              <a:rPr lang="ja-JP" altLang="en-US" sz="2000" dirty="0" smtClean="0">
                <a:solidFill>
                  <a:srgbClr val="525187"/>
                </a:solidFill>
                <a:latin typeface="HGP明朝E"/>
                <a:ea typeface="HGP明朝E"/>
                <a:cs typeface="HGP明朝E"/>
              </a:rPr>
              <a:t>学部本館</a:t>
            </a:r>
            <a:endParaRPr lang="en-US" altLang="ja-JP" sz="2000" dirty="0" smtClean="0">
              <a:solidFill>
                <a:srgbClr val="525187"/>
              </a:solidFill>
              <a:latin typeface="HGP明朝E"/>
              <a:ea typeface="HGP明朝E"/>
              <a:cs typeface="HGP明朝E"/>
            </a:endParaRPr>
          </a:p>
          <a:p>
            <a:r>
              <a:rPr lang="ja-JP" altLang="en-US" sz="2000" dirty="0" smtClean="0">
                <a:solidFill>
                  <a:srgbClr val="525187"/>
                </a:solidFill>
                <a:latin typeface="HGP明朝E"/>
                <a:ea typeface="HGP明朝E"/>
                <a:cs typeface="HGP明朝E"/>
              </a:rPr>
              <a:t>　</a:t>
            </a:r>
            <a:r>
              <a:rPr lang="en-US" altLang="ja-JP" sz="2000" dirty="0">
                <a:hlinkClick r:id="rId5"/>
              </a:rPr>
              <a:t>https://www.eco.nihon-u.ac.jp/access/</a:t>
            </a:r>
            <a:endParaRPr lang="en-US" altLang="ja-JP" sz="2000" dirty="0">
              <a:solidFill>
                <a:srgbClr val="525187"/>
              </a:solidFill>
              <a:latin typeface="HGP明朝E"/>
              <a:ea typeface="HGP明朝E"/>
              <a:cs typeface="HGP明朝E"/>
            </a:endParaRPr>
          </a:p>
          <a:p>
            <a:r>
              <a:rPr lang="ja-JP" altLang="en-US" sz="2000" dirty="0" smtClean="0">
                <a:solidFill>
                  <a:srgbClr val="525187"/>
                </a:solidFill>
                <a:latin typeface="HGP明朝E"/>
                <a:ea typeface="HGP明朝E"/>
                <a:cs typeface="HGP明朝E"/>
              </a:rPr>
              <a:t>　　</a:t>
            </a:r>
            <a:r>
              <a:rPr lang="ja-JP" altLang="en-US" sz="2000" dirty="0" smtClean="0">
                <a:solidFill>
                  <a:srgbClr val="525187"/>
                </a:solidFill>
                <a:latin typeface="HGP明朝E"/>
                <a:ea typeface="HGP明朝E"/>
                <a:cs typeface="HGP明朝E"/>
              </a:rPr>
              <a:t>　</a:t>
            </a:r>
            <a:r>
              <a:rPr lang="en-US" altLang="ja-JP" sz="2000" dirty="0" smtClean="0">
                <a:solidFill>
                  <a:srgbClr val="525187"/>
                </a:solidFill>
                <a:latin typeface="HGP明朝E"/>
                <a:ea typeface="HGP明朝E"/>
                <a:cs typeface="HGP明朝E"/>
              </a:rPr>
              <a:t/>
            </a:r>
            <a:br>
              <a:rPr lang="en-US" altLang="ja-JP" sz="2000" dirty="0" smtClean="0">
                <a:solidFill>
                  <a:srgbClr val="525187"/>
                </a:solidFill>
                <a:latin typeface="HGP明朝E"/>
                <a:ea typeface="HGP明朝E"/>
                <a:cs typeface="HGP明朝E"/>
              </a:rPr>
            </a:br>
            <a:r>
              <a:rPr lang="ja-JP" altLang="en-US" sz="2000" dirty="0" smtClean="0">
                <a:solidFill>
                  <a:srgbClr val="525187"/>
                </a:solidFill>
                <a:latin typeface="HGP明朝E"/>
                <a:ea typeface="HGP明朝E"/>
                <a:cs typeface="HGP明朝E"/>
              </a:rPr>
              <a:t>・</a:t>
            </a:r>
            <a:r>
              <a:rPr lang="ja-JP" altLang="en-US" sz="2000" dirty="0" smtClean="0">
                <a:solidFill>
                  <a:srgbClr val="525187"/>
                </a:solidFill>
                <a:latin typeface="HGP明朝E"/>
                <a:ea typeface="HGP明朝E"/>
                <a:cs typeface="HGP明朝E"/>
              </a:rPr>
              <a:t>近隣のコンビニ等</a:t>
            </a:r>
            <a:endParaRPr lang="en-US" altLang="ja-JP" sz="2000" dirty="0">
              <a:solidFill>
                <a:srgbClr val="525187"/>
              </a:solidFill>
              <a:latin typeface="Century Schoolbook"/>
              <a:ea typeface="ＭＳ Ｐ明朝" pitchFamily="18" charset="-128"/>
            </a:endParaRPr>
          </a:p>
          <a:p>
            <a:r>
              <a:rPr lang="ja-JP" altLang="en-US" sz="2000" dirty="0" smtClean="0">
                <a:solidFill>
                  <a:srgbClr val="525187"/>
                </a:solidFill>
                <a:latin typeface="HGP明朝E"/>
                <a:ea typeface="HGP明朝E"/>
                <a:cs typeface="HGP明朝E"/>
              </a:rPr>
              <a:t>セブンイレブン：白山通り沿いに二つ</a:t>
            </a:r>
            <a:endParaRPr lang="en-US" altLang="ja-JP" sz="2000" dirty="0" smtClean="0">
              <a:solidFill>
                <a:srgbClr val="525187"/>
              </a:solidFill>
              <a:latin typeface="HGP明朝E"/>
              <a:ea typeface="HGP明朝E"/>
              <a:cs typeface="HGP明朝E"/>
            </a:endParaRPr>
          </a:p>
          <a:p>
            <a:r>
              <a:rPr lang="ja-JP" altLang="en-US" sz="2000" dirty="0" smtClean="0">
                <a:solidFill>
                  <a:srgbClr val="525187"/>
                </a:solidFill>
                <a:latin typeface="HGP明朝E"/>
                <a:ea typeface="HGP明朝E"/>
                <a:cs typeface="HGP明朝E"/>
              </a:rPr>
              <a:t>ファミリーマート：</a:t>
            </a:r>
            <a:r>
              <a:rPr lang="ja-JP" altLang="en-US" sz="2000" dirty="0">
                <a:solidFill>
                  <a:srgbClr val="525187"/>
                </a:solidFill>
                <a:latin typeface="HGP明朝E"/>
                <a:ea typeface="HGP明朝E"/>
                <a:cs typeface="HGP明朝E"/>
              </a:rPr>
              <a:t>白山通り沿いに</a:t>
            </a:r>
            <a:r>
              <a:rPr lang="ja-JP" altLang="en-US" sz="2000" dirty="0" smtClean="0">
                <a:solidFill>
                  <a:srgbClr val="525187"/>
                </a:solidFill>
                <a:latin typeface="HGP明朝E"/>
                <a:ea typeface="HGP明朝E"/>
                <a:cs typeface="HGP明朝E"/>
              </a:rPr>
              <a:t>二つ</a:t>
            </a:r>
            <a:endParaRPr lang="en-US" altLang="ja-JP" sz="2000" dirty="0" smtClean="0">
              <a:solidFill>
                <a:srgbClr val="525187"/>
              </a:solidFill>
              <a:latin typeface="HGP明朝E"/>
              <a:ea typeface="HGP明朝E"/>
              <a:cs typeface="HGP明朝E"/>
            </a:endParaRPr>
          </a:p>
          <a:p>
            <a:endParaRPr lang="en-US" altLang="ja-JP" sz="2000" dirty="0">
              <a:solidFill>
                <a:srgbClr val="525187"/>
              </a:solidFill>
              <a:latin typeface="HGP明朝E"/>
              <a:ea typeface="HGP明朝E"/>
              <a:cs typeface="HGP明朝E"/>
            </a:endParaRPr>
          </a:p>
          <a:p>
            <a:r>
              <a:rPr lang="ja-JP" altLang="en-US" sz="2000" dirty="0">
                <a:latin typeface="HGP明朝E"/>
                <a:ea typeface="HGP明朝E"/>
                <a:cs typeface="HGP明朝E"/>
              </a:rPr>
              <a:t>　</a:t>
            </a:r>
            <a:endParaRPr lang="en-US" altLang="ja-JP" sz="2000" dirty="0">
              <a:latin typeface="Century Schoolbook"/>
              <a:ea typeface="ＭＳ Ｐ明朝" pitchFamily="18" charset="-128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1651948" y="2425842"/>
            <a:ext cx="408124" cy="6477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" name="下矢印 20"/>
          <p:cNvSpPr/>
          <p:nvPr/>
        </p:nvSpPr>
        <p:spPr>
          <a:xfrm rot="7073150" flipV="1">
            <a:off x="1202976" y="2625542"/>
            <a:ext cx="163952" cy="37577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227313" y="2669525"/>
            <a:ext cx="660848" cy="147114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072" y="1046909"/>
            <a:ext cx="665399" cy="584129"/>
          </a:xfrm>
          <a:prstGeom prst="rect">
            <a:avLst/>
          </a:prstGeom>
        </p:spPr>
      </p:pic>
      <p:sp>
        <p:nvSpPr>
          <p:cNvPr id="9" name="右矢印 8"/>
          <p:cNvSpPr/>
          <p:nvPr/>
        </p:nvSpPr>
        <p:spPr>
          <a:xfrm>
            <a:off x="1504407" y="2829860"/>
            <a:ext cx="147541" cy="12923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463" y="1918632"/>
            <a:ext cx="4096385" cy="2584470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3666628" y="2555461"/>
            <a:ext cx="685800" cy="15852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右矢印 12"/>
          <p:cNvSpPr/>
          <p:nvPr/>
        </p:nvSpPr>
        <p:spPr>
          <a:xfrm flipH="1">
            <a:off x="2156125" y="2669525"/>
            <a:ext cx="2082281" cy="16033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5346700" y="0"/>
            <a:ext cx="0" cy="755967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5627666" y="131507"/>
            <a:ext cx="46155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 smtClean="0">
                <a:ln w="1905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ea"/>
                <a:ea typeface="+mj-ea"/>
              </a:rPr>
              <a:t>学習院大学報告スケジュール</a:t>
            </a:r>
            <a:endParaRPr lang="ja-JP" altLang="en-US" sz="2800" b="1" dirty="0">
              <a:ln w="19050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6387" name="テキスト ボックス 13"/>
          <p:cNvSpPr txBox="1">
            <a:spLocks noChangeArrowheads="1"/>
          </p:cNvSpPr>
          <p:nvPr/>
        </p:nvSpPr>
        <p:spPr bwMode="auto">
          <a:xfrm>
            <a:off x="5627667" y="827047"/>
            <a:ext cx="5065733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発表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時間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20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分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　質疑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応答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15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分</a:t>
            </a:r>
            <a:endParaRPr lang="en-US" altLang="ja-JP" sz="1600" dirty="0" smtClean="0">
              <a:latin typeface="HGP教科書体"/>
              <a:ea typeface="HGP教科書体"/>
              <a:cs typeface="HGP教科書体"/>
            </a:endParaRP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  <a:p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15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：</a:t>
            </a:r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10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～　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『 </a:t>
            </a:r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Is Japan cool?』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  <a:p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15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：</a:t>
            </a:r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45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～　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『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タクシー革命　～効率配送～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』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  <a:p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16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：</a:t>
            </a:r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20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～　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『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 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たばこ損失補填税をつくろう！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』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  <a:p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発表後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：　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表彰式・まとめ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の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一言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6139" y="131507"/>
            <a:ext cx="47511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 smtClean="0">
                <a:ln w="1778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ea"/>
                <a:ea typeface="+mj-ea"/>
              </a:rPr>
              <a:t>日本大学報告スケジュール</a:t>
            </a:r>
            <a:endParaRPr lang="en-US" altLang="ja-JP" sz="2800" b="1" dirty="0">
              <a:ln w="17780" cmpd="sng">
                <a:solidFill>
                  <a:srgbClr val="FFC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1" name="テキスト ボックス 13"/>
          <p:cNvSpPr txBox="1">
            <a:spLocks noChangeArrowheads="1"/>
          </p:cNvSpPr>
          <p:nvPr/>
        </p:nvSpPr>
        <p:spPr bwMode="auto">
          <a:xfrm>
            <a:off x="163522" y="828303"/>
            <a:ext cx="5183178" cy="315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発表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時間 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25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分　質疑応答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10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分</a:t>
            </a:r>
            <a:endParaRPr lang="en-US" altLang="ja-JP" sz="1600" dirty="0" smtClean="0">
              <a:latin typeface="HGP教科書体"/>
              <a:ea typeface="HGP教科書体"/>
              <a:cs typeface="HGP教科書体"/>
            </a:endParaRPr>
          </a:p>
          <a:p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13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：</a:t>
            </a:r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0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0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～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　開会式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  <a:p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13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：</a:t>
            </a:r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1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0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～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　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『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零細企業に対する信用保証は拡大すべきか？</a:t>
            </a:r>
            <a:br>
              <a:rPr lang="ja-JP" altLang="en-US" sz="1600" dirty="0">
                <a:latin typeface="HGP教科書体"/>
                <a:ea typeface="HGP教科書体"/>
                <a:cs typeface="HGP教科書体"/>
              </a:rPr>
            </a:b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　　　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　　　　　　～</a:t>
            </a:r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2018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年度の制度見直しの評価～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』</a:t>
            </a:r>
            <a:endParaRPr lang="en-US" altLang="ja-JP" sz="1600" dirty="0" smtClean="0">
              <a:latin typeface="HGP教科書体"/>
              <a:ea typeface="HGP教科書体"/>
              <a:cs typeface="HGP教科書体"/>
            </a:endParaRP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  <a:p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13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：</a:t>
            </a:r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4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5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～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　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『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震災時における激甚災害指定は地域市場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メカニ　　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/>
            </a:r>
            <a:br>
              <a:rPr lang="en-US" altLang="ja-JP" sz="1600" dirty="0" smtClean="0">
                <a:latin typeface="HGP教科書体"/>
                <a:ea typeface="HGP教科書体"/>
                <a:cs typeface="HGP教科書体"/>
              </a:rPr>
            </a:b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　　　　　　　　　　ス</a:t>
            </a:r>
            <a:r>
              <a:rPr lang="ja-JP" altLang="en-US" sz="1600" dirty="0" err="1">
                <a:latin typeface="HGP教科書体"/>
                <a:ea typeface="HGP教科書体"/>
                <a:cs typeface="HGP教科書体"/>
              </a:rPr>
              <a:t>゙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ムを歪めるか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？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』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  <a:p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14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：</a:t>
            </a:r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2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0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～　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『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下請法改正は取引市場を健全化するか？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』</a:t>
            </a:r>
            <a:endParaRPr lang="en-US" altLang="ja-JP" sz="1600" dirty="0" smtClean="0">
              <a:latin typeface="HGP教科書体"/>
              <a:ea typeface="HGP教科書体"/>
              <a:cs typeface="HGP教科書体"/>
            </a:endParaRP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  <a:p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14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：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55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～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　休憩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</p:txBody>
      </p:sp>
      <p:pic>
        <p:nvPicPr>
          <p:cNvPr id="1028" name="Picture 4" descr="http://www.nihon-u.ac.jp/uploads/images/x20190107095423.jpg.pagespeed.ic.jMkHghrBn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284" y="4277698"/>
            <a:ext cx="253365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1746" y="4284687"/>
            <a:ext cx="32385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雪藤">
  <a:themeElements>
    <a:clrScheme name="雪藤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雪藤">
      <a:majorFont>
        <a:latin typeface="Bookman Old Style"/>
        <a:ea typeface=""/>
        <a:cs typeface=""/>
        <a:font script="Jpan" typeface="HGP明朝E"/>
        <a:font script="Hang" typeface="돋움"/>
        <a:font script="Hans" typeface="黑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雪藤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0</TotalTime>
  <Words>50</Words>
  <Application>Microsoft Office PowerPoint</Application>
  <PresentationFormat>ユーザー設定</PresentationFormat>
  <Paragraphs>36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標楷體</vt:lpstr>
      <vt:lpstr>HGP教科書体</vt:lpstr>
      <vt:lpstr>HGP明朝E</vt:lpstr>
      <vt:lpstr>ＭＳ Ｐゴシック</vt:lpstr>
      <vt:lpstr>ＭＳ Ｐ明朝</vt:lpstr>
      <vt:lpstr>Arial</vt:lpstr>
      <vt:lpstr>Bookman Old Style</vt:lpstr>
      <vt:lpstr>Calibri</vt:lpstr>
      <vt:lpstr>Century Schoolbook</vt:lpstr>
      <vt:lpstr>Wingdings</vt:lpstr>
      <vt:lpstr>雪藤</vt:lpstr>
      <vt:lpstr>学習院大学 and 日本大学  ～インゼミ２０１9～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/>
  <cp:lastModifiedBy/>
  <cp:revision>2</cp:revision>
  <dcterms:created xsi:type="dcterms:W3CDTF">2010-12-08T03:57:55Z</dcterms:created>
  <dcterms:modified xsi:type="dcterms:W3CDTF">2019-11-28T09:22:12Z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TC102862579990</vt:lpwstr>
  </property>
</Properties>
</file>